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sldIdLst>
    <p:sldId id="259" r:id="rId2"/>
    <p:sldId id="256" r:id="rId3"/>
    <p:sldId id="331" r:id="rId4"/>
    <p:sldId id="334" r:id="rId5"/>
    <p:sldId id="332" r:id="rId6"/>
    <p:sldId id="333" r:id="rId7"/>
    <p:sldId id="335" r:id="rId8"/>
    <p:sldId id="342" r:id="rId9"/>
    <p:sldId id="323" r:id="rId10"/>
    <p:sldId id="324" r:id="rId11"/>
    <p:sldId id="330" r:id="rId12"/>
    <p:sldId id="325" r:id="rId13"/>
    <p:sldId id="328" r:id="rId14"/>
    <p:sldId id="307" r:id="rId15"/>
    <p:sldId id="315" r:id="rId16"/>
    <p:sldId id="339" r:id="rId17"/>
    <p:sldId id="285" r:id="rId18"/>
    <p:sldId id="336" r:id="rId19"/>
    <p:sldId id="337" r:id="rId20"/>
    <p:sldId id="340" r:id="rId21"/>
    <p:sldId id="299" r:id="rId22"/>
    <p:sldId id="326" r:id="rId23"/>
    <p:sldId id="338" r:id="rId24"/>
    <p:sldId id="341" r:id="rId25"/>
    <p:sldId id="295" r:id="rId26"/>
    <p:sldId id="316" r:id="rId27"/>
    <p:sldId id="311" r:id="rId28"/>
    <p:sldId id="322" r:id="rId29"/>
    <p:sldId id="327" r:id="rId30"/>
    <p:sldId id="301" r:id="rId31"/>
  </p:sldIdLst>
  <p:sldSz cx="10693400" cy="7561263"/>
  <p:notesSz cx="6858000" cy="9144000"/>
  <p:defaultTextStyle>
    <a:defPPr>
      <a:defRPr lang="ru-RU"/>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2" d="100"/>
          <a:sy n="92" d="100"/>
        </p:scale>
        <p:origin x="-102" y="-126"/>
      </p:cViewPr>
      <p:guideLst>
        <p:guide orient="horz" pos="2382"/>
        <p:guide pos="3368"/>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02005" y="2348893"/>
            <a:ext cx="9089390" cy="1620771"/>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01.06.2017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01.06.2017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752715" y="302802"/>
            <a:ext cx="2406015" cy="645157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34670" y="302802"/>
            <a:ext cx="7039822" cy="645157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01.06.2017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01.06.2017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4705" y="4858812"/>
            <a:ext cx="9089390" cy="1501751"/>
          </a:xfrm>
        </p:spPr>
        <p:txBody>
          <a:bodyPr anchor="t"/>
          <a:lstStyle>
            <a:lvl1pPr algn="l">
              <a:defRPr sz="4600" b="1" cap="all"/>
            </a:lvl1pPr>
          </a:lstStyle>
          <a:p>
            <a:r>
              <a:rPr lang="ru-RU" smtClean="0"/>
              <a:t>Образец заголовка</a:t>
            </a:r>
            <a:endParaRPr lang="ru-RU"/>
          </a:p>
        </p:txBody>
      </p:sp>
      <p:sp>
        <p:nvSpPr>
          <p:cNvPr id="3" name="Текст 2"/>
          <p:cNvSpPr>
            <a:spLocks noGrp="1"/>
          </p:cNvSpPr>
          <p:nvPr>
            <p:ph type="body" idx="1"/>
          </p:nvPr>
        </p:nvSpPr>
        <p:spPr>
          <a:xfrm>
            <a:off x="844705" y="3204786"/>
            <a:ext cx="9089390" cy="1654026"/>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01.06.2017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534670"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435812"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01.06.2017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34670" y="1692533"/>
            <a:ext cx="4724775"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ru-RU" smtClean="0"/>
              <a:t>Образец текста</a:t>
            </a:r>
          </a:p>
        </p:txBody>
      </p:sp>
      <p:sp>
        <p:nvSpPr>
          <p:cNvPr id="4" name="Содержимое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432099" y="1692533"/>
            <a:ext cx="4726631"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ru-RU" smtClean="0"/>
              <a:t>Образец текста</a:t>
            </a:r>
          </a:p>
        </p:txBody>
      </p:sp>
      <p:sp>
        <p:nvSpPr>
          <p:cNvPr id="6" name="Содержимое 5"/>
          <p:cNvSpPr>
            <a:spLocks noGrp="1"/>
          </p:cNvSpPr>
          <p:nvPr>
            <p:ph sz="quarter" idx="4"/>
          </p:nvPr>
        </p:nvSpPr>
        <p:spPr>
          <a:xfrm>
            <a:off x="5432099"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01.06.2017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01.06.2017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01.06.2017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1" y="301050"/>
            <a:ext cx="3518055" cy="1281214"/>
          </a:xfrm>
        </p:spPr>
        <p:txBody>
          <a:bodyPr anchor="b"/>
          <a:lstStyle>
            <a:lvl1pPr algn="l">
              <a:defRPr sz="2300" b="1"/>
            </a:lvl1pPr>
          </a:lstStyle>
          <a:p>
            <a:r>
              <a:rPr lang="ru-RU" smtClean="0"/>
              <a:t>Образец заголовка</a:t>
            </a:r>
            <a:endParaRPr lang="ru-RU"/>
          </a:p>
        </p:txBody>
      </p:sp>
      <p:sp>
        <p:nvSpPr>
          <p:cNvPr id="3" name="Содержимое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34671" y="1582265"/>
            <a:ext cx="3518055" cy="5172114"/>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01.06.2017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5981" y="5292884"/>
            <a:ext cx="6416040" cy="624855"/>
          </a:xfrm>
        </p:spPr>
        <p:txBody>
          <a:bodyPr anchor="b"/>
          <a:lstStyle>
            <a:lvl1pPr algn="l">
              <a:defRPr sz="2300" b="1"/>
            </a:lvl1pPr>
          </a:lstStyle>
          <a:p>
            <a:r>
              <a:rPr lang="ru-RU" smtClean="0"/>
              <a:t>Образец заголовка</a:t>
            </a:r>
            <a:endParaRPr lang="ru-RU"/>
          </a:p>
        </p:txBody>
      </p:sp>
      <p:sp>
        <p:nvSpPr>
          <p:cNvPr id="3" name="Рисунок 2"/>
          <p:cNvSpPr>
            <a:spLocks noGrp="1"/>
          </p:cNvSpPr>
          <p:nvPr>
            <p:ph type="pic" idx="1"/>
          </p:nvPr>
        </p:nvSpPr>
        <p:spPr>
          <a:xfrm>
            <a:off x="2095981" y="675613"/>
            <a:ext cx="6416040" cy="4536758"/>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endParaRPr lang="ru-RU"/>
          </a:p>
        </p:txBody>
      </p:sp>
      <p:sp>
        <p:nvSpPr>
          <p:cNvPr id="4" name="Текст 3"/>
          <p:cNvSpPr>
            <a:spLocks noGrp="1"/>
          </p:cNvSpPr>
          <p:nvPr>
            <p:ph type="body" sz="half" idx="2"/>
          </p:nvPr>
        </p:nvSpPr>
        <p:spPr>
          <a:xfrm>
            <a:off x="2095981" y="5917739"/>
            <a:ext cx="6416040" cy="887398"/>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01.06.2017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0" y="302801"/>
            <a:ext cx="9624060" cy="1260211"/>
          </a:xfrm>
          <a:prstGeom prst="rect">
            <a:avLst/>
          </a:prstGeom>
        </p:spPr>
        <p:txBody>
          <a:bodyPr vert="horz" lIns="104306" tIns="52153" rIns="104306" bIns="52153"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534670" y="1764295"/>
            <a:ext cx="9624060" cy="4990084"/>
          </a:xfrm>
          <a:prstGeom prst="rect">
            <a:avLst/>
          </a:prstGeom>
        </p:spPr>
        <p:txBody>
          <a:bodyPr vert="horz" lIns="104306" tIns="52153" rIns="104306" bIns="52153"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534670" y="7008171"/>
            <a:ext cx="2495127" cy="402567"/>
          </a:xfrm>
          <a:prstGeom prst="rect">
            <a:avLst/>
          </a:prstGeom>
        </p:spPr>
        <p:txBody>
          <a:bodyPr vert="horz" lIns="104306" tIns="52153" rIns="104306" bIns="52153" rtlCol="0" anchor="ctr"/>
          <a:lstStyle>
            <a:lvl1pPr algn="l">
              <a:defRPr sz="1400">
                <a:solidFill>
                  <a:schemeClr val="tx1">
                    <a:tint val="75000"/>
                  </a:schemeClr>
                </a:solidFill>
              </a:defRPr>
            </a:lvl1pPr>
          </a:lstStyle>
          <a:p>
            <a:fld id="{B4C71EC6-210F-42DE-9C53-41977AD35B3D}" type="datetimeFigureOut">
              <a:rPr lang="ru-RU" smtClean="0"/>
              <a:pPr/>
              <a:t>01.06.2017</a:t>
            </a:fld>
            <a:endParaRPr lang="ru-RU"/>
          </a:p>
        </p:txBody>
      </p:sp>
      <p:sp>
        <p:nvSpPr>
          <p:cNvPr id="5" name="Нижний колонтитул 4"/>
          <p:cNvSpPr>
            <a:spLocks noGrp="1"/>
          </p:cNvSpPr>
          <p:nvPr>
            <p:ph type="ftr" sz="quarter" idx="3"/>
          </p:nvPr>
        </p:nvSpPr>
        <p:spPr>
          <a:xfrm>
            <a:off x="3653579" y="7008171"/>
            <a:ext cx="3386243" cy="402567"/>
          </a:xfrm>
          <a:prstGeom prst="rect">
            <a:avLst/>
          </a:prstGeom>
        </p:spPr>
        <p:txBody>
          <a:bodyPr vert="horz" lIns="104306" tIns="52153" rIns="104306" bIns="52153" rtlCol="0" anchor="ctr"/>
          <a:lstStyle>
            <a:lvl1pPr algn="ctr">
              <a:defRPr sz="14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663603" y="7008171"/>
            <a:ext cx="2495127" cy="402567"/>
          </a:xfrm>
          <a:prstGeom prst="rect">
            <a:avLst/>
          </a:prstGeom>
        </p:spPr>
        <p:txBody>
          <a:bodyPr vert="horz" lIns="104306" tIns="52153" rIns="104306" bIns="52153" rtlCol="0" anchor="ctr"/>
          <a:lstStyle>
            <a:lvl1pPr algn="r">
              <a:defRPr sz="14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ru-RU"/>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 Id="rId9" Type="http://schemas.openxmlformats.org/officeDocument/2006/relationships/image" Target="../media/image5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1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image" Target="../media/image64.jpeg"/><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 Id="rId9" Type="http://schemas.openxmlformats.org/officeDocument/2006/relationships/image" Target="../media/image71.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73.jpeg"/><Relationship Id="rId7" Type="http://schemas.openxmlformats.org/officeDocument/2006/relationships/image" Target="../media/image77.jpeg"/><Relationship Id="rId2" Type="http://schemas.openxmlformats.org/officeDocument/2006/relationships/image" Target="../media/image72.jpeg"/><Relationship Id="rId1" Type="http://schemas.openxmlformats.org/officeDocument/2006/relationships/slideLayout" Target="../slideLayouts/slideLayout2.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 Id="rId9" Type="http://schemas.openxmlformats.org/officeDocument/2006/relationships/image" Target="../media/image7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86.jpeg"/><Relationship Id="rId3" Type="http://schemas.openxmlformats.org/officeDocument/2006/relationships/image" Target="../media/image81.jpeg"/><Relationship Id="rId7" Type="http://schemas.openxmlformats.org/officeDocument/2006/relationships/image" Target="../media/image85.jpeg"/><Relationship Id="rId2" Type="http://schemas.openxmlformats.org/officeDocument/2006/relationships/image" Target="../media/image80.jpeg"/><Relationship Id="rId1" Type="http://schemas.openxmlformats.org/officeDocument/2006/relationships/slideLayout" Target="../slideLayouts/slideLayout2.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2.jpeg"/><Relationship Id="rId9" Type="http://schemas.openxmlformats.org/officeDocument/2006/relationships/image" Target="../media/image87.jpeg"/></Relationships>
</file>

<file path=ppt/slides/_rels/slide24.xml.rels><?xml version="1.0" encoding="UTF-8" standalone="yes"?>
<Relationships xmlns="http://schemas.openxmlformats.org/package/2006/relationships"><Relationship Id="rId8" Type="http://schemas.openxmlformats.org/officeDocument/2006/relationships/image" Target="../media/image94.jpeg"/><Relationship Id="rId3" Type="http://schemas.openxmlformats.org/officeDocument/2006/relationships/image" Target="../media/image89.jpeg"/><Relationship Id="rId7" Type="http://schemas.openxmlformats.org/officeDocument/2006/relationships/image" Target="../media/image93.jpeg"/><Relationship Id="rId2" Type="http://schemas.openxmlformats.org/officeDocument/2006/relationships/image" Target="../media/image88.jpeg"/><Relationship Id="rId1" Type="http://schemas.openxmlformats.org/officeDocument/2006/relationships/slideLayout" Target="../slideLayouts/slideLayout2.xml"/><Relationship Id="rId6" Type="http://schemas.openxmlformats.org/officeDocument/2006/relationships/image" Target="../media/image92.jpeg"/><Relationship Id="rId5" Type="http://schemas.openxmlformats.org/officeDocument/2006/relationships/image" Target="../media/image91.jpeg"/><Relationship Id="rId4" Type="http://schemas.openxmlformats.org/officeDocument/2006/relationships/image" Target="../media/image90.jpeg"/><Relationship Id="rId9" Type="http://schemas.openxmlformats.org/officeDocument/2006/relationships/image" Target="../media/image95.jpeg"/></Relationships>
</file>

<file path=ppt/slides/_rels/slide25.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8.jpeg"/><Relationship Id="rId7" Type="http://schemas.openxmlformats.org/officeDocument/2006/relationships/image" Target="../media/image102.png"/><Relationship Id="rId2" Type="http://schemas.openxmlformats.org/officeDocument/2006/relationships/image" Target="../media/image97.jpeg"/><Relationship Id="rId1" Type="http://schemas.openxmlformats.org/officeDocument/2006/relationships/slideLayout" Target="../slideLayouts/slideLayout7.xml"/><Relationship Id="rId6" Type="http://schemas.openxmlformats.org/officeDocument/2006/relationships/image" Target="../media/image101.png"/><Relationship Id="rId5" Type="http://schemas.openxmlformats.org/officeDocument/2006/relationships/image" Target="../media/image100.jpeg"/><Relationship Id="rId4" Type="http://schemas.openxmlformats.org/officeDocument/2006/relationships/image" Target="../media/image9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ru.wikipedia.org/wiki/%D0%A4%D0%B0%D1%80%D1%82%D1%83%D0%BA" TargetMode="External"/><Relationship Id="rId13" Type="http://schemas.openxmlformats.org/officeDocument/2006/relationships/image" Target="../media/image106.jpeg"/><Relationship Id="rId3" Type="http://schemas.openxmlformats.org/officeDocument/2006/relationships/hyperlink" Target="https://ru.wikipedia.org/wiki/%D0%A8%D0%BA%D0%BE%D0%BB%D0%B0" TargetMode="External"/><Relationship Id="rId7" Type="http://schemas.openxmlformats.org/officeDocument/2006/relationships/hyperlink" Target="https://ru.wikipedia.org/wiki/%D0%92%D1%8B%D0%BF%D1%83%D1%81%D0%BA%D0%BD%D0%B8%D0%BA" TargetMode="External"/><Relationship Id="rId12" Type="http://schemas.openxmlformats.org/officeDocument/2006/relationships/image" Target="../media/image105.jpeg"/><Relationship Id="rId2" Type="http://schemas.openxmlformats.org/officeDocument/2006/relationships/hyperlink" Target="https://ru.wikipedia.org/wiki/%D0%A8%D0%BA%D0%BE%D0%BB%D1%8C%D0%BD%D0%B8%D0%BA" TargetMode="External"/><Relationship Id="rId1" Type="http://schemas.openxmlformats.org/officeDocument/2006/relationships/slideLayout" Target="../slideLayouts/slideLayout2.xml"/><Relationship Id="rId6" Type="http://schemas.openxmlformats.org/officeDocument/2006/relationships/hyperlink" Target="https://ru.wikipedia.org/wiki/%D0%9F%D1%80%D0%B0%D0%B7%D0%B4%D0%BD%D0%B8%D0%BA" TargetMode="External"/><Relationship Id="rId11" Type="http://schemas.openxmlformats.org/officeDocument/2006/relationships/image" Target="../media/image104.jpeg"/><Relationship Id="rId5" Type="http://schemas.openxmlformats.org/officeDocument/2006/relationships/hyperlink" Target="https://ru.wikipedia.org/wiki/%D0%AD%D0%BA%D0%B7%D0%B0%D0%BC%D0%B5%D0%BD" TargetMode="External"/><Relationship Id="rId10" Type="http://schemas.openxmlformats.org/officeDocument/2006/relationships/hyperlink" Target="https://ru.wikipedia.org/wiki/%D0%92%D0%B0%D0%BB%D1%8C%D1%81" TargetMode="External"/><Relationship Id="rId4" Type="http://schemas.openxmlformats.org/officeDocument/2006/relationships/hyperlink" Target="https://ru.wikipedia.org/wiki/%D0%A3%D1%87%D1%91%D0%B1%D0%B0" TargetMode="External"/><Relationship Id="rId9" Type="http://schemas.openxmlformats.org/officeDocument/2006/relationships/hyperlink" Target="https://ru.wikipedia.org/wiki/%D0%9A%D0%BE%D0%BB%D0%BE%D0%BA%D0%BE%D0%BB" TargetMode="External"/><Relationship Id="rId14" Type="http://schemas.openxmlformats.org/officeDocument/2006/relationships/image" Target="../media/image107.jpeg"/></Relationships>
</file>

<file path=ppt/slides/_rels/slide29.xml.rels><?xml version="1.0" encoding="UTF-8" standalone="yes"?>
<Relationships xmlns="http://schemas.openxmlformats.org/package/2006/relationships"><Relationship Id="rId8" Type="http://schemas.openxmlformats.org/officeDocument/2006/relationships/image" Target="../media/image114.jpeg"/><Relationship Id="rId3" Type="http://schemas.openxmlformats.org/officeDocument/2006/relationships/image" Target="../media/image109.jpeg"/><Relationship Id="rId7" Type="http://schemas.openxmlformats.org/officeDocument/2006/relationships/image" Target="../media/image113.jpeg"/><Relationship Id="rId2" Type="http://schemas.openxmlformats.org/officeDocument/2006/relationships/image" Target="../media/image108.jpeg"/><Relationship Id="rId1" Type="http://schemas.openxmlformats.org/officeDocument/2006/relationships/slideLayout" Target="../slideLayouts/slideLayout2.xml"/><Relationship Id="rId6" Type="http://schemas.openxmlformats.org/officeDocument/2006/relationships/image" Target="../media/image112.jpeg"/><Relationship Id="rId5" Type="http://schemas.openxmlformats.org/officeDocument/2006/relationships/image" Target="../media/image111.jpeg"/><Relationship Id="rId4" Type="http://schemas.openxmlformats.org/officeDocument/2006/relationships/image" Target="../media/image110.jpe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image" Target="../media/image116.gif"/><Relationship Id="rId2" Type="http://schemas.openxmlformats.org/officeDocument/2006/relationships/image" Target="../media/image115.gif"/><Relationship Id="rId1" Type="http://schemas.openxmlformats.org/officeDocument/2006/relationships/slideLayout" Target="../slideLayouts/slideLayout7.xml"/><Relationship Id="rId6" Type="http://schemas.openxmlformats.org/officeDocument/2006/relationships/image" Target="../media/image119.gif"/><Relationship Id="rId5" Type="http://schemas.openxmlformats.org/officeDocument/2006/relationships/image" Target="../media/image118.gif"/><Relationship Id="rId4" Type="http://schemas.openxmlformats.org/officeDocument/2006/relationships/image" Target="../media/image117.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774669" y="236291"/>
            <a:ext cx="9215502" cy="448075"/>
          </a:xfrm>
        </p:spPr>
        <p:txBody>
          <a:bodyPr>
            <a:normAutofit fontScale="90000"/>
          </a:bodyPr>
          <a:lstStyle/>
          <a:p>
            <a:pPr algn="ctr" eaLnBrk="1" hangingPunct="1">
              <a:lnSpc>
                <a:spcPct val="100000"/>
              </a:lnSpc>
              <a:defRPr/>
            </a:pPr>
            <a:r>
              <a:rPr lang="ru-RU" sz="1800" b="1" dirty="0" smtClean="0">
                <a:latin typeface="Times New Roman" pitchFamily="18" charset="0"/>
                <a:ea typeface="Aharoni"/>
                <a:cs typeface="Times New Roman" pitchFamily="18" charset="0"/>
              </a:rPr>
              <a:t>ГАЗЕТА ГУ «ЖОЛЫМБЕТСКАЯ  СРЕДНЯЯ ШКОЛА  №1»</a:t>
            </a:r>
            <a:r>
              <a:rPr lang="ru-RU" sz="1400" b="1" dirty="0" smtClean="0">
                <a:ea typeface="Aharoni"/>
                <a:cs typeface="Aharoni"/>
              </a:rPr>
              <a:t/>
            </a:r>
            <a:br>
              <a:rPr lang="ru-RU" sz="1400" b="1" dirty="0" smtClean="0">
                <a:ea typeface="Aharoni"/>
                <a:cs typeface="Aharoni"/>
              </a:rPr>
            </a:br>
            <a:endParaRPr lang="ru-RU" sz="1400" b="1" dirty="0" smtClean="0">
              <a:ea typeface="Aharoni"/>
              <a:cs typeface="Aharoni"/>
            </a:endParaRPr>
          </a:p>
        </p:txBody>
      </p:sp>
      <p:sp>
        <p:nvSpPr>
          <p:cNvPr id="4100" name="TextBox 1"/>
          <p:cNvSpPr txBox="1">
            <a:spLocks noChangeArrowheads="1"/>
          </p:cNvSpPr>
          <p:nvPr/>
        </p:nvSpPr>
        <p:spPr bwMode="auto">
          <a:xfrm>
            <a:off x="703230" y="565921"/>
            <a:ext cx="9215503" cy="984869"/>
          </a:xfrm>
          <a:prstGeom prst="rect">
            <a:avLst/>
          </a:prstGeom>
          <a:noFill/>
          <a:ln w="9525">
            <a:noFill/>
            <a:miter lim="800000"/>
            <a:headEnd/>
            <a:tailEnd/>
          </a:ln>
        </p:spPr>
        <p:txBody>
          <a:bodyPr wrap="square" lIns="91424" tIns="45712" rIns="91424" bIns="45712">
            <a:spAutoFit/>
          </a:bodyPr>
          <a:lstStyle/>
          <a:p>
            <a:pPr algn="ctr"/>
            <a:r>
              <a:rPr lang="ru-RU" sz="2900" b="1" u="sng" dirty="0" smtClean="0">
                <a:latin typeface="Times New Roman" pitchFamily="18" charset="0"/>
                <a:cs typeface="Times New Roman" pitchFamily="18" charset="0"/>
              </a:rPr>
              <a:t>Май 2017 </a:t>
            </a:r>
            <a:r>
              <a:rPr lang="ru-RU" sz="2900" b="1" u="sng" dirty="0">
                <a:latin typeface="Times New Roman" pitchFamily="18" charset="0"/>
                <a:cs typeface="Times New Roman" pitchFamily="18" charset="0"/>
              </a:rPr>
              <a:t>год.   </a:t>
            </a:r>
          </a:p>
          <a:p>
            <a:r>
              <a:rPr lang="ru-RU" sz="2900" b="1" u="sng" dirty="0">
                <a:latin typeface="Times New Roman" pitchFamily="18" charset="0"/>
                <a:cs typeface="Times New Roman" pitchFamily="18" charset="0"/>
              </a:rPr>
              <a:t> </a:t>
            </a:r>
          </a:p>
        </p:txBody>
      </p:sp>
      <p:sp>
        <p:nvSpPr>
          <p:cNvPr id="7" name="Прямоугольник 6"/>
          <p:cNvSpPr/>
          <p:nvPr/>
        </p:nvSpPr>
        <p:spPr>
          <a:xfrm>
            <a:off x="703230" y="2066119"/>
            <a:ext cx="5979505" cy="4247300"/>
          </a:xfrm>
          <a:prstGeom prst="rect">
            <a:avLst/>
          </a:prstGeom>
        </p:spPr>
        <p:txBody>
          <a:bodyPr wrap="square" lIns="91424" tIns="45712" rIns="91424" bIns="45712">
            <a:spAutoFit/>
          </a:bodyPr>
          <a:lstStyle/>
          <a:p>
            <a:r>
              <a:rPr lang="ru-RU" sz="1800" b="1" i="1" dirty="0" smtClean="0">
                <a:latin typeface="Times New Roman" pitchFamily="18" charset="0"/>
                <a:cs typeface="Times New Roman" pitchFamily="18" charset="0"/>
              </a:rPr>
              <a:t>Содержание номера:</a:t>
            </a:r>
          </a:p>
          <a:p>
            <a:r>
              <a:rPr lang="ru-RU" sz="1800" b="1" i="1" dirty="0" smtClean="0">
                <a:latin typeface="Times New Roman" pitchFamily="18" charset="0"/>
                <a:cs typeface="Times New Roman" pitchFamily="18" charset="0"/>
              </a:rPr>
              <a:t>1 Мая – День единства народов РК                         2-3 стр.</a:t>
            </a:r>
          </a:p>
          <a:p>
            <a:pPr>
              <a:tabLst>
                <a:tab pos="6102861" algn="l"/>
              </a:tabLst>
            </a:pPr>
            <a:r>
              <a:rPr lang="ru-RU" sz="1800" b="1" i="1" dirty="0" smtClean="0">
                <a:latin typeface="Times New Roman" pitchFamily="18" charset="0"/>
                <a:cs typeface="Times New Roman" pitchFamily="18" charset="0"/>
              </a:rPr>
              <a:t>Интересные факты                                                      4 стр.</a:t>
            </a:r>
          </a:p>
          <a:p>
            <a:pPr>
              <a:tabLst>
                <a:tab pos="6102861" algn="l"/>
              </a:tabLst>
            </a:pPr>
            <a:r>
              <a:rPr lang="ru-RU" sz="1800" b="1" i="1" dirty="0" smtClean="0">
                <a:latin typeface="Times New Roman" pitchFamily="18" charset="0"/>
                <a:cs typeface="Times New Roman" pitchFamily="18" charset="0"/>
              </a:rPr>
              <a:t>7 Мая – День защитника Отечества                     5-6 стр.</a:t>
            </a:r>
          </a:p>
          <a:p>
            <a:pPr>
              <a:tabLst>
                <a:tab pos="6102861" algn="l"/>
              </a:tabLst>
            </a:pPr>
            <a:r>
              <a:rPr lang="ru-RU" sz="1800" b="1" i="1" dirty="0" smtClean="0">
                <a:latin typeface="Times New Roman" pitchFamily="18" charset="0"/>
                <a:cs typeface="Times New Roman" pitchFamily="18" charset="0"/>
              </a:rPr>
              <a:t>Поэты о природе                                                        7-8 стр.</a:t>
            </a:r>
          </a:p>
          <a:p>
            <a:pPr>
              <a:tabLst>
                <a:tab pos="6102861" algn="l"/>
              </a:tabLst>
            </a:pPr>
            <a:r>
              <a:rPr lang="ru-RU" sz="1800" b="1" i="1" dirty="0" smtClean="0">
                <a:latin typeface="Times New Roman" pitchFamily="18" charset="0"/>
                <a:cs typeface="Times New Roman" pitchFamily="18" charset="0"/>
              </a:rPr>
              <a:t>9 Мая - День Победы                                              9 - 11 стр.                                                                          </a:t>
            </a:r>
          </a:p>
          <a:p>
            <a:pPr>
              <a:tabLst>
                <a:tab pos="6102861" algn="l"/>
              </a:tabLst>
            </a:pPr>
            <a:r>
              <a:rPr lang="ru-RU" sz="1800" b="1" i="1" dirty="0" smtClean="0">
                <a:latin typeface="Times New Roman" pitchFamily="18" charset="0"/>
                <a:cs typeface="Times New Roman" pitchFamily="18" charset="0"/>
              </a:rPr>
              <a:t>Трудовой десант                                                     12-13 стр.</a:t>
            </a:r>
          </a:p>
          <a:p>
            <a:pPr>
              <a:tabLst>
                <a:tab pos="6102861" algn="l"/>
              </a:tabLst>
            </a:pPr>
            <a:r>
              <a:rPr lang="ru-RU" sz="1800" b="1" i="1" dirty="0" smtClean="0">
                <a:latin typeface="Times New Roman" pitchFamily="18" charset="0"/>
                <a:ea typeface="Times New Roman" pitchFamily="18" charset="0"/>
                <a:cs typeface="Times New Roman" pitchFamily="18" charset="0"/>
              </a:rPr>
              <a:t>Пять стихий вселенной                                       14-16 стр.</a:t>
            </a:r>
            <a:endParaRPr lang="ru-RU" sz="1800" b="1" i="1" dirty="0" smtClean="0">
              <a:latin typeface="Times New Roman" pitchFamily="18" charset="0"/>
              <a:cs typeface="Times New Roman" pitchFamily="18" charset="0"/>
            </a:endParaRPr>
          </a:p>
          <a:p>
            <a:pPr>
              <a:tabLst>
                <a:tab pos="6102861" algn="l"/>
              </a:tabLst>
            </a:pPr>
            <a:r>
              <a:rPr lang="ru-RU" sz="1800" b="1" i="1" dirty="0" smtClean="0">
                <a:latin typeface="Times New Roman" pitchFamily="18" charset="0"/>
                <a:cs typeface="Times New Roman" pitchFamily="18" charset="0"/>
              </a:rPr>
              <a:t>Это интересно                                                       17-20 стр.</a:t>
            </a:r>
            <a:r>
              <a:rPr lang="ru-RU" sz="1800" b="1" i="1" dirty="0" smtClean="0">
                <a:latin typeface="Times New Roman" pitchFamily="18" charset="0"/>
                <a:ea typeface="Times New Roman" pitchFamily="18" charset="0"/>
                <a:cs typeface="Times New Roman" pitchFamily="18" charset="0"/>
              </a:rPr>
              <a:t> </a:t>
            </a:r>
          </a:p>
          <a:p>
            <a:pPr>
              <a:tabLst>
                <a:tab pos="6102861" algn="l"/>
              </a:tabLst>
            </a:pPr>
            <a:r>
              <a:rPr lang="ru-RU" sz="1800" b="1" i="1" dirty="0" smtClean="0">
                <a:latin typeface="Times New Roman" pitchFamily="18" charset="0"/>
                <a:cs typeface="Times New Roman" pitchFamily="18" charset="0"/>
              </a:rPr>
              <a:t>Видеосюжеты ОБЖ                                              21-24 стр.</a:t>
            </a:r>
          </a:p>
          <a:p>
            <a:pPr>
              <a:tabLst>
                <a:tab pos="6102861" algn="l"/>
              </a:tabLst>
            </a:pPr>
            <a:r>
              <a:rPr lang="ru-RU" sz="1800" b="1" i="1" dirty="0" smtClean="0">
                <a:latin typeface="Times New Roman" pitchFamily="18" charset="0"/>
                <a:ea typeface="Times New Roman" pitchFamily="18" charset="0"/>
                <a:cs typeface="Times New Roman" pitchFamily="18" charset="0"/>
              </a:rPr>
              <a:t>Комиксы                                                                        25</a:t>
            </a:r>
            <a:r>
              <a:rPr lang="ru-RU" sz="1800" b="1" i="1" dirty="0" smtClean="0">
                <a:latin typeface="Times New Roman" pitchFamily="18" charset="0"/>
                <a:cs typeface="Times New Roman" pitchFamily="18" charset="0"/>
              </a:rPr>
              <a:t> стр.</a:t>
            </a:r>
          </a:p>
          <a:p>
            <a:pPr>
              <a:tabLst>
                <a:tab pos="6102861" algn="l"/>
              </a:tabLst>
            </a:pPr>
            <a:r>
              <a:rPr lang="ru-RU" sz="1800" b="1" i="1" dirty="0" smtClean="0">
                <a:latin typeface="Times New Roman" pitchFamily="18" charset="0"/>
                <a:cs typeface="Times New Roman" pitchFamily="18" charset="0"/>
              </a:rPr>
              <a:t>Математические забавы                                           26 стр.</a:t>
            </a:r>
          </a:p>
          <a:p>
            <a:pPr>
              <a:tabLst>
                <a:tab pos="6102861" algn="l"/>
              </a:tabLst>
            </a:pPr>
            <a:r>
              <a:rPr lang="ru-RU" sz="1800" b="1" i="1" dirty="0" smtClean="0">
                <a:latin typeface="Times New Roman" pitchFamily="18" charset="0"/>
                <a:ea typeface="Times New Roman" pitchFamily="18" charset="0"/>
                <a:cs typeface="Times New Roman" pitchFamily="18" charset="0"/>
              </a:rPr>
              <a:t>Строка пера                                                                 27 стр.</a:t>
            </a:r>
          </a:p>
          <a:p>
            <a:pPr lvl="0">
              <a:tabLst>
                <a:tab pos="6102861" algn="l"/>
              </a:tabLst>
            </a:pPr>
            <a:r>
              <a:rPr lang="ru-RU" sz="1800" b="1" i="1" dirty="0" smtClean="0">
                <a:latin typeface="Times New Roman" pitchFamily="18" charset="0"/>
                <a:ea typeface="Times New Roman" pitchFamily="18" charset="0"/>
                <a:cs typeface="Times New Roman" pitchFamily="18" charset="0"/>
              </a:rPr>
              <a:t>Последний звонок                                                   28-29 стр.</a:t>
            </a:r>
          </a:p>
          <a:p>
            <a:pPr lvl="0">
              <a:tabLst>
                <a:tab pos="6102861" algn="l"/>
              </a:tabLst>
            </a:pPr>
            <a:r>
              <a:rPr lang="ru-RU" sz="1800" b="1" i="1" dirty="0" smtClean="0">
                <a:latin typeface="Times New Roman" pitchFamily="18" charset="0"/>
                <a:cs typeface="Times New Roman" pitchFamily="18" charset="0"/>
              </a:rPr>
              <a:t>Страница редактора                                                  30 стр.</a:t>
            </a:r>
          </a:p>
        </p:txBody>
      </p:sp>
      <p:pic>
        <p:nvPicPr>
          <p:cNvPr id="8" name="Picture 2" descr="D:\ЖСШ №1 2016-2017 год\Школьная газета ЖСШ№1 2016-2017 год\Картинки\ehmblema.png"/>
          <p:cNvPicPr>
            <a:picLocks noChangeAspect="1" noChangeArrowheads="1"/>
          </p:cNvPicPr>
          <p:nvPr/>
        </p:nvPicPr>
        <p:blipFill>
          <a:blip r:embed="rId2"/>
          <a:srcRect/>
          <a:stretch>
            <a:fillRect/>
          </a:stretch>
        </p:blipFill>
        <p:spPr bwMode="auto">
          <a:xfrm>
            <a:off x="846106" y="1208863"/>
            <a:ext cx="9144064" cy="714380"/>
          </a:xfrm>
          <a:prstGeom prst="rect">
            <a:avLst/>
          </a:prstGeom>
          <a:noFill/>
        </p:spPr>
      </p:pic>
      <p:pic>
        <p:nvPicPr>
          <p:cNvPr id="9" name="Picture 2" descr="E:\Мои рисунки - фото\Школьный двор 2014-2015 год\SAM_0566.JPG"/>
          <p:cNvPicPr>
            <a:picLocks noChangeAspect="1" noChangeArrowheads="1"/>
          </p:cNvPicPr>
          <p:nvPr/>
        </p:nvPicPr>
        <p:blipFill>
          <a:blip r:embed="rId3" cstate="print"/>
          <a:srcRect/>
          <a:stretch>
            <a:fillRect/>
          </a:stretch>
        </p:blipFill>
        <p:spPr bwMode="auto">
          <a:xfrm>
            <a:off x="6775460" y="1994681"/>
            <a:ext cx="3222598" cy="3714776"/>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859742" y="443850"/>
            <a:ext cx="9165354" cy="693575"/>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lnSpc>
                <a:spcPct val="100000"/>
              </a:lnSpc>
            </a:pPr>
            <a:r>
              <a:rPr lang="ru-RU" sz="4100" b="1" dirty="0" smtClean="0">
                <a:solidFill>
                  <a:srgbClr val="002060"/>
                </a:solidFill>
                <a:latin typeface="Times New Roman" pitchFamily="18" charset="0"/>
                <a:cs typeface="Times New Roman" pitchFamily="18" charset="0"/>
              </a:rPr>
              <a:t>День Победы  </a:t>
            </a:r>
            <a:r>
              <a:rPr lang="ru-RU" sz="1600" dirty="0" smtClean="0">
                <a:solidFill>
                  <a:srgbClr val="002060"/>
                </a:solidFill>
                <a:latin typeface="Times New Roman" pitchFamily="18" charset="0"/>
                <a:cs typeface="Times New Roman" pitchFamily="18" charset="0"/>
              </a:rPr>
              <a:t/>
            </a:r>
            <a:br>
              <a:rPr lang="ru-RU" sz="1600" dirty="0" smtClean="0">
                <a:solidFill>
                  <a:srgbClr val="002060"/>
                </a:solidFill>
                <a:latin typeface="Times New Roman" pitchFamily="18" charset="0"/>
                <a:cs typeface="Times New Roman" pitchFamily="18" charset="0"/>
              </a:rPr>
            </a:br>
            <a:endParaRPr lang="ru-RU" sz="1600" dirty="0">
              <a:solidFill>
                <a:srgbClr val="002060"/>
              </a:solidFill>
              <a:latin typeface="Times New Roman" pitchFamily="18" charset="0"/>
              <a:cs typeface="Times New Roman" pitchFamily="18" charset="0"/>
            </a:endParaRPr>
          </a:p>
        </p:txBody>
      </p:sp>
      <p:pic>
        <p:nvPicPr>
          <p:cNvPr id="11" name="Рисунок 10" descr="http://kroha.dn.ua/download/files/26220_33cdf1f3a98c27eaef15b848f60a124c"/>
          <p:cNvPicPr/>
          <p:nvPr/>
        </p:nvPicPr>
        <p:blipFill>
          <a:blip r:embed="rId2" cstate="email">
            <a:clrChange>
              <a:clrFrom>
                <a:srgbClr val="FFFFFF"/>
              </a:clrFrom>
              <a:clrTo>
                <a:srgbClr val="FFFFFF">
                  <a:alpha val="0"/>
                </a:srgbClr>
              </a:clrTo>
            </a:clrChange>
          </a:blip>
          <a:srcRect/>
          <a:stretch>
            <a:fillRect/>
          </a:stretch>
        </p:blipFill>
        <p:spPr bwMode="auto">
          <a:xfrm>
            <a:off x="988982" y="4923639"/>
            <a:ext cx="1428760" cy="1714512"/>
          </a:xfrm>
          <a:prstGeom prst="rect">
            <a:avLst/>
          </a:prstGeom>
          <a:noFill/>
          <a:ln w="9525">
            <a:noFill/>
            <a:miter lim="800000"/>
            <a:headEnd/>
            <a:tailEnd/>
          </a:ln>
        </p:spPr>
      </p:pic>
      <p:sp>
        <p:nvSpPr>
          <p:cNvPr id="25601" name="Rectangle 1"/>
          <p:cNvSpPr>
            <a:spLocks noChangeArrowheads="1"/>
          </p:cNvSpPr>
          <p:nvPr/>
        </p:nvSpPr>
        <p:spPr bwMode="auto">
          <a:xfrm>
            <a:off x="917544" y="1208863"/>
            <a:ext cx="9072626" cy="353943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Серж </a:t>
            </a:r>
            <a:r>
              <a:rPr kumimoji="0" lang="ru-RU" sz="1400" b="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Андоленко</a:t>
            </a:r>
            <a:r>
              <a:rPr kumimoji="0" lang="ru-RU" sz="1400" b="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русский офицер, с таким объяснением согласен не был: "В действительности же цвета ордена были государственными с тех времен, когда русским национальным гербом стал двуглавый орел на золотом фоне…”. </a:t>
            </a:r>
            <a:endParaRPr kumimoji="0" lang="ru-RU" sz="14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Некоторые утверждают, что эту ленточку также называют гвардейской, так как она имеет оранжевый цвет полосок, а не жёлтый. Но жёлтый и оранжевый являются вариантами отображения золотого. </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По другим общедоступным сведениям, чёрно-оранжевую гамму следует понимать как цвет дыма и огня. В любом случае, появившийся ещё в царской России символ прочно укрепился в истории и теперь стал традиционным цветом праздника 9 мая.</a:t>
            </a:r>
            <a:endParaRPr kumimoji="0" lang="ru-RU" sz="14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«Георгиевская Ленточка» - один из самых интересных проектов по созданию символов в нашей стране. Появившись в год шестидесятилетия Победы (2005), он успел стать традицией - небывалое событие в новейшей истории России. Акция признана самой масштабной.  Георгиевская Лента имеет славную историю и заслуживает того, чтобы её цвета символизировали Великую Победу.</a:t>
            </a:r>
            <a:endParaRPr kumimoji="0" lang="ru-RU" sz="1400" b="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Каждый год в преддверии праздника Победы  каждый человек может получить  ленточку бесплатно в соответствии с акцией «Георгиевская ленточка», которая посвящена празднованию Дня Победы. Георгиевская ленточка  распространились в более чем 30 странах мира. За 9 лет проведения акции было распространено более 80 миллионов.</a:t>
            </a:r>
            <a:endParaRPr kumimoji="0" lang="ru-RU" sz="1400" b="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3" name="Рисунок 12" descr="http://www.inform.kg/nex/img/2415.jpg"/>
          <p:cNvPicPr/>
          <p:nvPr/>
        </p:nvPicPr>
        <p:blipFill>
          <a:blip r:embed="rId3" cstate="print">
            <a:clrChange>
              <a:clrFrom>
                <a:srgbClr val="FFFFFF"/>
              </a:clrFrom>
              <a:clrTo>
                <a:srgbClr val="FFFFFF">
                  <a:alpha val="0"/>
                </a:srgbClr>
              </a:clrTo>
            </a:clrChange>
          </a:blip>
          <a:srcRect/>
          <a:stretch>
            <a:fillRect/>
          </a:stretch>
        </p:blipFill>
        <p:spPr bwMode="auto">
          <a:xfrm>
            <a:off x="3203560" y="4780763"/>
            <a:ext cx="6215106" cy="573024"/>
          </a:xfrm>
          <a:prstGeom prst="rect">
            <a:avLst/>
          </a:prstGeom>
          <a:noFill/>
          <a:ln w="9525">
            <a:noFill/>
            <a:miter lim="800000"/>
            <a:headEnd/>
            <a:tailEnd/>
          </a:ln>
        </p:spPr>
      </p:pic>
      <p:sp>
        <p:nvSpPr>
          <p:cNvPr id="25602" name="Rectangle 2"/>
          <p:cNvSpPr>
            <a:spLocks noChangeArrowheads="1"/>
          </p:cNvSpPr>
          <p:nvPr/>
        </p:nvSpPr>
        <p:spPr bwMode="auto">
          <a:xfrm>
            <a:off x="2417742" y="5495143"/>
            <a:ext cx="6000792" cy="95410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Главной целью появления Георгиевской ленточки стало стремление во что бы то ни стало не дать забыть новым поколениям, кто и какой ценой одержал победу в самой страшной войне, благодаря кому мы видим этот прекрасный белый свет, кем должны гордиться и кого помнить.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680947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859742" y="443850"/>
            <a:ext cx="9165354" cy="693575"/>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lnSpc>
                <a:spcPct val="100000"/>
              </a:lnSpc>
            </a:pPr>
            <a:r>
              <a:rPr lang="ru-RU" sz="4100" b="1" dirty="0" smtClean="0">
                <a:solidFill>
                  <a:srgbClr val="002060"/>
                </a:solidFill>
                <a:latin typeface="Times New Roman" pitchFamily="18" charset="0"/>
                <a:cs typeface="Times New Roman" pitchFamily="18" charset="0"/>
              </a:rPr>
              <a:t>Фоторепортаж</a:t>
            </a:r>
            <a:endParaRPr lang="ru-RU" sz="1600" dirty="0">
              <a:solidFill>
                <a:srgbClr val="002060"/>
              </a:solidFill>
              <a:latin typeface="Times New Roman" pitchFamily="18" charset="0"/>
              <a:cs typeface="Times New Roman" pitchFamily="18" charset="0"/>
            </a:endParaRPr>
          </a:p>
        </p:txBody>
      </p:sp>
      <p:sp>
        <p:nvSpPr>
          <p:cNvPr id="45061" name="Rectangle 5"/>
          <p:cNvSpPr>
            <a:spLocks noChangeArrowheads="1"/>
          </p:cNvSpPr>
          <p:nvPr/>
        </p:nvSpPr>
        <p:spPr bwMode="auto">
          <a:xfrm>
            <a:off x="0" y="0"/>
            <a:ext cx="106934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45062" name="Rectangle 6"/>
          <p:cNvSpPr>
            <a:spLocks noChangeArrowheads="1"/>
          </p:cNvSpPr>
          <p:nvPr/>
        </p:nvSpPr>
        <p:spPr bwMode="auto">
          <a:xfrm>
            <a:off x="0" y="457200"/>
            <a:ext cx="10693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45063" name="Rectangle 7"/>
          <p:cNvSpPr>
            <a:spLocks noChangeArrowheads="1"/>
          </p:cNvSpPr>
          <p:nvPr/>
        </p:nvSpPr>
        <p:spPr bwMode="auto">
          <a:xfrm>
            <a:off x="0" y="457200"/>
            <a:ext cx="10693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pic>
        <p:nvPicPr>
          <p:cNvPr id="1026" name="Picture 2" descr="C:\Documents and Settings\Admin\Мои документы\Фото 2016-2017 год\9 мая\SAM_5989.JPG"/>
          <p:cNvPicPr preferRelativeResize="0">
            <a:picLocks noChangeArrowheads="1"/>
          </p:cNvPicPr>
          <p:nvPr/>
        </p:nvPicPr>
        <p:blipFill>
          <a:blip r:embed="rId2" cstate="print"/>
          <a:srcRect/>
          <a:stretch>
            <a:fillRect/>
          </a:stretch>
        </p:blipFill>
        <p:spPr bwMode="auto">
          <a:xfrm>
            <a:off x="917544" y="1208863"/>
            <a:ext cx="2880000" cy="2160000"/>
          </a:xfrm>
          <a:prstGeom prst="rect">
            <a:avLst/>
          </a:prstGeom>
          <a:noFill/>
        </p:spPr>
      </p:pic>
      <p:pic>
        <p:nvPicPr>
          <p:cNvPr id="1027" name="Picture 3" descr="C:\Documents and Settings\Admin\Мои документы\Фото 2016-2017 год\9 мая\SAM_5991.JPG"/>
          <p:cNvPicPr preferRelativeResize="0">
            <a:picLocks noChangeArrowheads="1"/>
          </p:cNvPicPr>
          <p:nvPr/>
        </p:nvPicPr>
        <p:blipFill>
          <a:blip r:embed="rId3" cstate="print"/>
          <a:srcRect/>
          <a:stretch>
            <a:fillRect/>
          </a:stretch>
        </p:blipFill>
        <p:spPr bwMode="auto">
          <a:xfrm>
            <a:off x="7132650" y="1208863"/>
            <a:ext cx="2880000" cy="2160000"/>
          </a:xfrm>
          <a:prstGeom prst="rect">
            <a:avLst/>
          </a:prstGeom>
          <a:noFill/>
        </p:spPr>
      </p:pic>
      <p:pic>
        <p:nvPicPr>
          <p:cNvPr id="1028" name="Picture 4" descr="C:\Documents and Settings\Admin\Мои документы\Фото 2016-2017 год\9 мая\SAM_6007.JPG"/>
          <p:cNvPicPr preferRelativeResize="0">
            <a:picLocks noChangeArrowheads="1"/>
          </p:cNvPicPr>
          <p:nvPr/>
        </p:nvPicPr>
        <p:blipFill>
          <a:blip r:embed="rId4" cstate="print"/>
          <a:srcRect/>
          <a:stretch>
            <a:fillRect/>
          </a:stretch>
        </p:blipFill>
        <p:spPr bwMode="auto">
          <a:xfrm>
            <a:off x="917544" y="3780631"/>
            <a:ext cx="2880000" cy="2160000"/>
          </a:xfrm>
          <a:prstGeom prst="rect">
            <a:avLst/>
          </a:prstGeom>
          <a:noFill/>
        </p:spPr>
      </p:pic>
      <p:pic>
        <p:nvPicPr>
          <p:cNvPr id="1029" name="Picture 5" descr="C:\Documents and Settings\Admin\Мои документы\Фото 2016-2017 год\9 мая\SAM_6027.JPG"/>
          <p:cNvPicPr preferRelativeResize="0">
            <a:picLocks noChangeArrowheads="1"/>
          </p:cNvPicPr>
          <p:nvPr/>
        </p:nvPicPr>
        <p:blipFill>
          <a:blip r:embed="rId5" cstate="print"/>
          <a:srcRect/>
          <a:stretch>
            <a:fillRect/>
          </a:stretch>
        </p:blipFill>
        <p:spPr bwMode="auto">
          <a:xfrm>
            <a:off x="4060816" y="1637491"/>
            <a:ext cx="2880000" cy="2160000"/>
          </a:xfrm>
          <a:prstGeom prst="rect">
            <a:avLst/>
          </a:prstGeom>
          <a:noFill/>
        </p:spPr>
      </p:pic>
      <p:pic>
        <p:nvPicPr>
          <p:cNvPr id="1030" name="Picture 6" descr="C:\Documents and Settings\Admin\Мои документы\Фото 2016-2017 год\9 мая\SAM_6040.JPG"/>
          <p:cNvPicPr preferRelativeResize="0">
            <a:picLocks noChangeArrowheads="1"/>
          </p:cNvPicPr>
          <p:nvPr/>
        </p:nvPicPr>
        <p:blipFill>
          <a:blip r:embed="rId6" cstate="print"/>
          <a:srcRect/>
          <a:stretch>
            <a:fillRect/>
          </a:stretch>
        </p:blipFill>
        <p:spPr bwMode="auto">
          <a:xfrm>
            <a:off x="4060816" y="4280697"/>
            <a:ext cx="2880000" cy="2160000"/>
          </a:xfrm>
          <a:prstGeom prst="rect">
            <a:avLst/>
          </a:prstGeom>
          <a:noFill/>
        </p:spPr>
      </p:pic>
      <p:pic>
        <p:nvPicPr>
          <p:cNvPr id="1031" name="Picture 7" descr="C:\Documents and Settings\Admin\Мои документы\Фото 2016-2017 год\9 мая\SAM_6057.JPG"/>
          <p:cNvPicPr preferRelativeResize="0">
            <a:picLocks noChangeArrowheads="1"/>
          </p:cNvPicPr>
          <p:nvPr/>
        </p:nvPicPr>
        <p:blipFill>
          <a:blip r:embed="rId7" cstate="print"/>
          <a:srcRect/>
          <a:stretch>
            <a:fillRect/>
          </a:stretch>
        </p:blipFill>
        <p:spPr bwMode="auto">
          <a:xfrm>
            <a:off x="7132650" y="3494879"/>
            <a:ext cx="2880000" cy="2160000"/>
          </a:xfrm>
          <a:prstGeom prst="rect">
            <a:avLst/>
          </a:prstGeom>
          <a:noFill/>
        </p:spPr>
      </p:pic>
    </p:spTree>
    <p:extLst>
      <p:ext uri="{BB962C8B-B14F-4D97-AF65-F5344CB8AC3E}">
        <p14:creationId xmlns:p14="http://schemas.microsoft.com/office/powerpoint/2010/main" xmlns="" val="680947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859742" y="443850"/>
            <a:ext cx="9165354" cy="693575"/>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lnSpc>
                <a:spcPct val="100000"/>
              </a:lnSpc>
            </a:pPr>
            <a:r>
              <a:rPr lang="ru-RU" sz="4100" b="1" dirty="0" smtClean="0">
                <a:solidFill>
                  <a:srgbClr val="002060"/>
                </a:solidFill>
                <a:latin typeface="Times New Roman" pitchFamily="18" charset="0"/>
                <a:cs typeface="Times New Roman" pitchFamily="18" charset="0"/>
              </a:rPr>
              <a:t>Трудовой десант  </a:t>
            </a:r>
            <a:r>
              <a:rPr lang="ru-RU" sz="1600" dirty="0" smtClean="0">
                <a:solidFill>
                  <a:srgbClr val="002060"/>
                </a:solidFill>
                <a:latin typeface="Times New Roman" pitchFamily="18" charset="0"/>
                <a:cs typeface="Times New Roman" pitchFamily="18" charset="0"/>
              </a:rPr>
              <a:t/>
            </a:r>
            <a:br>
              <a:rPr lang="ru-RU" sz="1600" dirty="0" smtClean="0">
                <a:solidFill>
                  <a:srgbClr val="002060"/>
                </a:solidFill>
                <a:latin typeface="Times New Roman" pitchFamily="18" charset="0"/>
                <a:cs typeface="Times New Roman" pitchFamily="18" charset="0"/>
              </a:rPr>
            </a:br>
            <a:endParaRPr lang="ru-RU" sz="1600" dirty="0">
              <a:solidFill>
                <a:srgbClr val="002060"/>
              </a:solidFill>
              <a:latin typeface="Times New Roman" pitchFamily="18" charset="0"/>
              <a:cs typeface="Times New Roman" pitchFamily="18" charset="0"/>
            </a:endParaRPr>
          </a:p>
        </p:txBody>
      </p:sp>
      <p:sp>
        <p:nvSpPr>
          <p:cNvPr id="18433" name="Rectangle 1"/>
          <p:cNvSpPr>
            <a:spLocks noChangeArrowheads="1"/>
          </p:cNvSpPr>
          <p:nvPr/>
        </p:nvSpPr>
        <p:spPr bwMode="auto">
          <a:xfrm>
            <a:off x="917544" y="1208863"/>
            <a:ext cx="9072626" cy="2508379"/>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lang="ru-RU" sz="1300" dirty="0" smtClean="0">
                <a:latin typeface="Times New Roman" pitchFamily="18" charset="0"/>
                <a:cs typeface="Times New Roman" pitchFamily="18" charset="0"/>
              </a:rPr>
              <a:t>Сегодня особенно остро перед человечеством стоит вопрос о необходимости изменения своего отношения к природе, перестройки всей своей деятельности, организации ее сообразно экологическим законам. Эти цели нельзя достигнуть без соответствующего воспитания и образования нового поколения, без становления экологической культуры личности и общества.</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300" b="0" i="0" u="none" strike="noStrike" cap="none" normalizeH="0" baseline="0" dirty="0" smtClean="0">
                <a:ln>
                  <a:noFill/>
                </a:ln>
                <a:effectLst/>
                <a:latin typeface="Times New Roman" pitchFamily="18" charset="0"/>
                <a:ea typeface="Times New Roman" pitchFamily="18" charset="0"/>
                <a:cs typeface="Times New Roman" pitchFamily="18" charset="0"/>
              </a:rPr>
              <a:t>      С целью наведения порядка на пришкольной территории в нашей школе был проведён трудовой десант. </a:t>
            </a:r>
            <a:r>
              <a:rPr kumimoji="0" lang="ru-RU" sz="1300" b="1"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1300" b="0" i="0" u="none" strike="noStrike" cap="none" normalizeH="0" baseline="0" dirty="0" smtClean="0">
                <a:ln>
                  <a:noFill/>
                </a:ln>
                <a:effectLst/>
                <a:latin typeface="Times New Roman" pitchFamily="18" charset="0"/>
                <a:ea typeface="Times New Roman" pitchFamily="18" charset="0"/>
                <a:cs typeface="Times New Roman" pitchFamily="18" charset="0"/>
              </a:rPr>
              <a:t>За каждым классом был закреплён участок, где трудились учащиеся, педагоги и работники школы. Ученики старших классов со своими педагогами убирали</a:t>
            </a:r>
            <a:r>
              <a:rPr kumimoji="0" lang="ru-RU" sz="1300" b="0" i="0" u="none" strike="noStrike" cap="none" normalizeH="0" dirty="0" smtClean="0">
                <a:ln>
                  <a:noFill/>
                </a:ln>
                <a:effectLst/>
                <a:latin typeface="Times New Roman" pitchFamily="18" charset="0"/>
                <a:ea typeface="Times New Roman" pitchFamily="18" charset="0"/>
                <a:cs typeface="Times New Roman" pitchFamily="18" charset="0"/>
              </a:rPr>
              <a:t> </a:t>
            </a:r>
            <a:r>
              <a:rPr kumimoji="0" lang="ru-RU" sz="1300" b="0" i="0" u="none" strike="noStrike" cap="none" normalizeH="0" baseline="0" dirty="0" smtClean="0">
                <a:ln>
                  <a:noFill/>
                </a:ln>
                <a:effectLst/>
                <a:latin typeface="Times New Roman" pitchFamily="18" charset="0"/>
                <a:ea typeface="Times New Roman" pitchFamily="18" charset="0"/>
                <a:cs typeface="Times New Roman" pitchFamily="18" charset="0"/>
              </a:rPr>
              <a:t>прогулочные дорожки на территории.</a:t>
            </a:r>
            <a:r>
              <a:rPr kumimoji="0" lang="ru-RU" sz="1300" b="0" i="0" u="none" strike="noStrike" cap="none" normalizeH="0" dirty="0" smtClean="0">
                <a:ln>
                  <a:noFill/>
                </a:ln>
                <a:effectLst/>
                <a:latin typeface="Times New Roman" pitchFamily="18" charset="0"/>
                <a:ea typeface="Times New Roman" pitchFamily="18" charset="0"/>
                <a:cs typeface="Times New Roman" pitchFamily="18" charset="0"/>
              </a:rPr>
              <a:t> </a:t>
            </a:r>
            <a:r>
              <a:rPr kumimoji="0" lang="ru-RU" sz="1300" b="0" i="0" u="none" strike="noStrike" cap="none" normalizeH="0" baseline="0" dirty="0" smtClean="0">
                <a:ln>
                  <a:noFill/>
                </a:ln>
                <a:effectLst/>
                <a:latin typeface="Times New Roman" pitchFamily="18" charset="0"/>
                <a:ea typeface="Times New Roman" pitchFamily="18" charset="0"/>
                <a:cs typeface="Times New Roman" pitchFamily="18" charset="0"/>
              </a:rPr>
              <a:t>Ученики младших классов собирали мусор. </a:t>
            </a:r>
          </a:p>
          <a:p>
            <a:pPr marL="0" marR="0" lvl="0" indent="0" algn="just" defTabSz="914400" rtl="0" eaLnBrk="0" fontAlgn="base" latinLnBrk="0" hangingPunct="0">
              <a:lnSpc>
                <a:spcPct val="100000"/>
              </a:lnSpc>
              <a:spcBef>
                <a:spcPct val="0"/>
              </a:spcBef>
              <a:spcAft>
                <a:spcPct val="0"/>
              </a:spcAft>
              <a:buClrTx/>
              <a:buSzTx/>
              <a:buFontTx/>
              <a:buNone/>
              <a:tabLst/>
            </a:pPr>
            <a:r>
              <a:rPr lang="ru-RU" sz="1300" dirty="0" smtClean="0">
                <a:latin typeface="Times New Roman" pitchFamily="18" charset="0"/>
                <a:ea typeface="Times New Roman" pitchFamily="18" charset="0"/>
                <a:cs typeface="Times New Roman" pitchFamily="18" charset="0"/>
              </a:rPr>
              <a:t>      </a:t>
            </a:r>
            <a:r>
              <a:rPr kumimoji="0" lang="ru-RU" sz="1300" b="0" i="0" u="none" strike="noStrike" cap="none" normalizeH="0" baseline="0" dirty="0" smtClean="0">
                <a:ln>
                  <a:noFill/>
                </a:ln>
                <a:effectLst/>
                <a:latin typeface="Times New Roman" pitchFamily="18" charset="0"/>
                <a:ea typeface="Times New Roman" pitchFamily="18" charset="0"/>
                <a:cs typeface="Times New Roman" pitchFamily="18" charset="0"/>
              </a:rPr>
              <a:t>Все участники трудового десанта работали чётко и дружно. Жаль, что населению нашего микрорайона не свойственно сохранять чистоту. Много окурков, бумаги, стекла бросают жители, проходя по территории школы. Уборке подлежал не только школьный двор, но территория за его пределами. 6-м классам досталось самое ответственное задание - наведение порядка при центральном входе, с чем они прекрасно справились! </a:t>
            </a:r>
            <a:r>
              <a:rPr lang="ru-RU" sz="1300" dirty="0" smtClean="0">
                <a:latin typeface="Times New Roman" pitchFamily="18" charset="0"/>
                <a:cs typeface="Times New Roman" pitchFamily="18" charset="0"/>
              </a:rPr>
              <a:t>Так же была произведена уборка учебных кабинетов.  </a:t>
            </a:r>
            <a:r>
              <a:rPr kumimoji="0" lang="ru-RU" sz="1300" b="0" i="0" u="none" strike="noStrike" cap="none" normalizeH="0" baseline="0" dirty="0" smtClean="0">
                <a:ln>
                  <a:noFill/>
                </a:ln>
                <a:effectLst/>
                <a:latin typeface="Times New Roman" pitchFamily="18" charset="0"/>
                <a:ea typeface="Times New Roman" pitchFamily="18" charset="0"/>
                <a:cs typeface="Times New Roman" pitchFamily="18" charset="0"/>
              </a:rPr>
              <a:t>Все потрудились на славу! </a:t>
            </a:r>
            <a:endParaRPr kumimoji="0" lang="ru-RU" sz="1300" b="0" i="0" u="none" strike="noStrike" cap="none" normalizeH="0" baseline="0" dirty="0" smtClean="0">
              <a:ln>
                <a:noFill/>
              </a:ln>
              <a:effectLst/>
              <a:latin typeface="Times New Roman" pitchFamily="18" charset="0"/>
              <a:cs typeface="Times New Roman" pitchFamily="18" charset="0"/>
            </a:endParaRPr>
          </a:p>
        </p:txBody>
      </p:sp>
      <p:sp>
        <p:nvSpPr>
          <p:cNvPr id="18434" name="Rectangle 2"/>
          <p:cNvSpPr>
            <a:spLocks noChangeArrowheads="1"/>
          </p:cNvSpPr>
          <p:nvPr/>
        </p:nvSpPr>
        <p:spPr bwMode="auto">
          <a:xfrm>
            <a:off x="917544" y="3780631"/>
            <a:ext cx="9072626" cy="203132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      Особенно мощным рычагом экологического образования и воспитания является организация работы детей через проектную деятельность. Она способствует более прочному усвоению ранее полученных сведений, позволяет лучше ориентироваться в окружающей среде, прививает навыки рационального природопользования, развивает творческие способности, формирует активную </a:t>
            </a:r>
            <a:r>
              <a:rPr kumimoji="0" lang="ru-RU" sz="1400" b="0" i="0" u="none" strike="noStrike" cap="none" normalizeH="0" baseline="0" dirty="0" err="1" smtClean="0">
                <a:ln>
                  <a:noFill/>
                </a:ln>
                <a:effectLst/>
                <a:latin typeface="Times New Roman" pitchFamily="18" charset="0"/>
                <a:ea typeface="Times New Roman" pitchFamily="18" charset="0"/>
                <a:cs typeface="Times New Roman" pitchFamily="18" charset="0"/>
              </a:rPr>
              <a:t>деятельностную</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 позицию ребят, обеспечивает их личностное и интеллектуальное развитие.</a:t>
            </a:r>
            <a:r>
              <a:rPr lang="ru-RU" sz="1400" dirty="0" smtClean="0">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Социальные проекты реализуется за время работы подростковой трудовой бригады, созданного  на базе школы.</a:t>
            </a:r>
            <a:endParaRPr kumimoji="0" lang="ru-RU" sz="1400"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       В рамках программы под общим названием «Трудовой десант » планируется осуществить  проект:</a:t>
            </a:r>
            <a:r>
              <a:rPr lang="ru-RU" sz="1400" dirty="0" smtClean="0">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«Благоустройство территории школы, села».</a:t>
            </a:r>
            <a:r>
              <a:rPr lang="ru-RU" sz="1400" dirty="0" smtClean="0">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В результате деятельности подростковой трудовой бригады   выполняются</a:t>
            </a:r>
            <a:r>
              <a:rPr kumimoji="0" lang="ru-RU" sz="1400" b="0" i="0" u="none" strike="noStrike" cap="none" normalizeH="0" dirty="0" smtClean="0">
                <a:ln>
                  <a:noFill/>
                </a:ln>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 следующие работы:</a:t>
            </a:r>
            <a:r>
              <a:rPr lang="ru-RU" sz="1400" dirty="0" smtClean="0">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благоустройство территории школы и села,</a:t>
            </a:r>
            <a:r>
              <a:rPr lang="ru-RU" sz="1400" dirty="0" smtClean="0">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создание клумб.</a:t>
            </a:r>
            <a:endParaRPr kumimoji="0" lang="ru-RU" sz="1400" b="0" i="0" u="none" strike="noStrike" cap="none" normalizeH="0" baseline="0" dirty="0" smtClean="0">
              <a:ln>
                <a:noFill/>
              </a:ln>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68094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859742" y="443850"/>
            <a:ext cx="9165354" cy="693575"/>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lnSpc>
                <a:spcPct val="100000"/>
              </a:lnSpc>
            </a:pPr>
            <a:r>
              <a:rPr lang="ru-RU" sz="4100" b="1" dirty="0" smtClean="0">
                <a:solidFill>
                  <a:srgbClr val="002060"/>
                </a:solidFill>
                <a:latin typeface="Times New Roman" pitchFamily="18" charset="0"/>
                <a:cs typeface="Times New Roman" pitchFamily="18" charset="0"/>
              </a:rPr>
              <a:t>Фоторепортаж</a:t>
            </a:r>
            <a:endParaRPr lang="ru-RU" sz="1600" dirty="0">
              <a:solidFill>
                <a:srgbClr val="002060"/>
              </a:solidFill>
              <a:latin typeface="Times New Roman" pitchFamily="18" charset="0"/>
              <a:cs typeface="Times New Roman" pitchFamily="18" charset="0"/>
            </a:endParaRPr>
          </a:p>
        </p:txBody>
      </p:sp>
      <p:sp>
        <p:nvSpPr>
          <p:cNvPr id="45061" name="Rectangle 5"/>
          <p:cNvSpPr>
            <a:spLocks noChangeArrowheads="1"/>
          </p:cNvSpPr>
          <p:nvPr/>
        </p:nvSpPr>
        <p:spPr bwMode="auto">
          <a:xfrm>
            <a:off x="0" y="0"/>
            <a:ext cx="106934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45062" name="Rectangle 6"/>
          <p:cNvSpPr>
            <a:spLocks noChangeArrowheads="1"/>
          </p:cNvSpPr>
          <p:nvPr/>
        </p:nvSpPr>
        <p:spPr bwMode="auto">
          <a:xfrm>
            <a:off x="0" y="457200"/>
            <a:ext cx="10693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45063" name="Rectangle 7"/>
          <p:cNvSpPr>
            <a:spLocks noChangeArrowheads="1"/>
          </p:cNvSpPr>
          <p:nvPr/>
        </p:nvSpPr>
        <p:spPr bwMode="auto">
          <a:xfrm>
            <a:off x="0" y="457200"/>
            <a:ext cx="10693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pic>
        <p:nvPicPr>
          <p:cNvPr id="17409" name="Picture 1" descr="D:\ЖСШ №1 2016-2017 год\Школьная газета ЖСШ№1 2016-2017 год\Новая папка\Труд\images (2).jpg"/>
          <p:cNvPicPr preferRelativeResize="0">
            <a:picLocks noChangeArrowheads="1"/>
          </p:cNvPicPr>
          <p:nvPr/>
        </p:nvPicPr>
        <p:blipFill>
          <a:blip r:embed="rId2"/>
          <a:srcRect/>
          <a:stretch>
            <a:fillRect/>
          </a:stretch>
        </p:blipFill>
        <p:spPr bwMode="auto">
          <a:xfrm>
            <a:off x="917544" y="1208863"/>
            <a:ext cx="2520000" cy="1800000"/>
          </a:xfrm>
          <a:prstGeom prst="rect">
            <a:avLst/>
          </a:prstGeom>
          <a:noFill/>
        </p:spPr>
      </p:pic>
      <p:pic>
        <p:nvPicPr>
          <p:cNvPr id="17410" name="Picture 2" descr="D:\ЖСШ №1 2016-2017 год\Школьная газета ЖСШ№1 2016-2017 год\Новая папка\Труд\скачанные файлы (6).jpg"/>
          <p:cNvPicPr preferRelativeResize="0">
            <a:picLocks noChangeArrowheads="1"/>
          </p:cNvPicPr>
          <p:nvPr/>
        </p:nvPicPr>
        <p:blipFill>
          <a:blip r:embed="rId3"/>
          <a:srcRect/>
          <a:stretch>
            <a:fillRect/>
          </a:stretch>
        </p:blipFill>
        <p:spPr bwMode="auto">
          <a:xfrm>
            <a:off x="7847030" y="1208863"/>
            <a:ext cx="2160000" cy="2160000"/>
          </a:xfrm>
          <a:prstGeom prst="rect">
            <a:avLst/>
          </a:prstGeom>
          <a:noFill/>
        </p:spPr>
      </p:pic>
      <p:pic>
        <p:nvPicPr>
          <p:cNvPr id="17411" name="Picture 3" descr="D:\ЖСШ №1 2016-2017 год\Школьная газета ЖСШ№1 2016-2017 год\Новая папка\Труд\images (1).jpg"/>
          <p:cNvPicPr preferRelativeResize="0">
            <a:picLocks noChangeArrowheads="1"/>
          </p:cNvPicPr>
          <p:nvPr/>
        </p:nvPicPr>
        <p:blipFill>
          <a:blip r:embed="rId4"/>
          <a:srcRect/>
          <a:stretch>
            <a:fillRect/>
          </a:stretch>
        </p:blipFill>
        <p:spPr bwMode="auto">
          <a:xfrm>
            <a:off x="5989642" y="4209259"/>
            <a:ext cx="1800000" cy="2520000"/>
          </a:xfrm>
          <a:prstGeom prst="rect">
            <a:avLst/>
          </a:prstGeom>
          <a:noFill/>
        </p:spPr>
      </p:pic>
      <p:pic>
        <p:nvPicPr>
          <p:cNvPr id="17412" name="Picture 4" descr="D:\ЖСШ №1 2016-2017 год\Школьная газета ЖСШ№1 2016-2017 год\Новая папка\Труд\images.jpg"/>
          <p:cNvPicPr preferRelativeResize="0">
            <a:picLocks noChangeArrowheads="1"/>
          </p:cNvPicPr>
          <p:nvPr/>
        </p:nvPicPr>
        <p:blipFill>
          <a:blip r:embed="rId5"/>
          <a:srcRect/>
          <a:stretch>
            <a:fillRect/>
          </a:stretch>
        </p:blipFill>
        <p:spPr bwMode="auto">
          <a:xfrm>
            <a:off x="7847030" y="3566317"/>
            <a:ext cx="2160000" cy="2160000"/>
          </a:xfrm>
          <a:prstGeom prst="rect">
            <a:avLst/>
          </a:prstGeom>
          <a:noFill/>
        </p:spPr>
      </p:pic>
      <p:pic>
        <p:nvPicPr>
          <p:cNvPr id="2050" name="Picture 2" descr="C:\Documents and Settings\Admin\Мои документы\Фото 2016-2017 год\Трудовой десант\SAM_5234.JPG"/>
          <p:cNvPicPr preferRelativeResize="0">
            <a:picLocks noChangeArrowheads="1"/>
          </p:cNvPicPr>
          <p:nvPr/>
        </p:nvPicPr>
        <p:blipFill>
          <a:blip r:embed="rId6" cstate="print"/>
          <a:srcRect/>
          <a:stretch>
            <a:fillRect/>
          </a:stretch>
        </p:blipFill>
        <p:spPr bwMode="auto">
          <a:xfrm>
            <a:off x="3489312" y="1208863"/>
            <a:ext cx="2880000" cy="2160000"/>
          </a:xfrm>
          <a:prstGeom prst="rect">
            <a:avLst/>
          </a:prstGeom>
          <a:noFill/>
        </p:spPr>
      </p:pic>
      <p:pic>
        <p:nvPicPr>
          <p:cNvPr id="2051" name="Picture 3" descr="C:\Documents and Settings\Admin\Мои документы\Фото 2016-2017 год\Трудовой десант\SAM_5232.JPG"/>
          <p:cNvPicPr preferRelativeResize="0">
            <a:picLocks noChangeArrowheads="1"/>
          </p:cNvPicPr>
          <p:nvPr/>
        </p:nvPicPr>
        <p:blipFill>
          <a:blip r:embed="rId7" cstate="print"/>
          <a:srcRect/>
          <a:stretch>
            <a:fillRect/>
          </a:stretch>
        </p:blipFill>
        <p:spPr bwMode="auto">
          <a:xfrm>
            <a:off x="4918072" y="2494747"/>
            <a:ext cx="2880000" cy="2160000"/>
          </a:xfrm>
          <a:prstGeom prst="rect">
            <a:avLst/>
          </a:prstGeom>
          <a:noFill/>
        </p:spPr>
      </p:pic>
      <p:pic>
        <p:nvPicPr>
          <p:cNvPr id="2052" name="Picture 4" descr="C:\Documents and Settings\Admin\Мои документы\Фотоархив\2015-2016\Трудовой десант\SAM_3637.JPG"/>
          <p:cNvPicPr preferRelativeResize="0">
            <a:picLocks noChangeArrowheads="1"/>
          </p:cNvPicPr>
          <p:nvPr/>
        </p:nvPicPr>
        <p:blipFill>
          <a:blip r:embed="rId8" cstate="print"/>
          <a:srcRect/>
          <a:stretch>
            <a:fillRect/>
          </a:stretch>
        </p:blipFill>
        <p:spPr bwMode="auto">
          <a:xfrm>
            <a:off x="988982" y="3137689"/>
            <a:ext cx="2880000" cy="2160000"/>
          </a:xfrm>
          <a:prstGeom prst="rect">
            <a:avLst/>
          </a:prstGeom>
          <a:noFill/>
        </p:spPr>
      </p:pic>
      <p:pic>
        <p:nvPicPr>
          <p:cNvPr id="2053" name="Picture 5" descr="C:\Documents and Settings\Admin\Мои документы\Фотоархив\2015-2016\Трудовой десант\SAM_3642.JPG"/>
          <p:cNvPicPr preferRelativeResize="0">
            <a:picLocks noChangeArrowheads="1"/>
          </p:cNvPicPr>
          <p:nvPr/>
        </p:nvPicPr>
        <p:blipFill>
          <a:blip r:embed="rId9" cstate="print"/>
          <a:srcRect/>
          <a:stretch>
            <a:fillRect/>
          </a:stretch>
        </p:blipFill>
        <p:spPr bwMode="auto">
          <a:xfrm>
            <a:off x="2203428" y="4566449"/>
            <a:ext cx="2880000" cy="2160000"/>
          </a:xfrm>
          <a:prstGeom prst="rect">
            <a:avLst/>
          </a:prstGeom>
          <a:noFill/>
        </p:spPr>
      </p:pic>
    </p:spTree>
    <p:extLst>
      <p:ext uri="{BB962C8B-B14F-4D97-AF65-F5344CB8AC3E}">
        <p14:creationId xmlns:p14="http://schemas.microsoft.com/office/powerpoint/2010/main" xmlns="" val="68094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8" name="Rectangle 8"/>
          <p:cNvSpPr>
            <a:spLocks noChangeArrowheads="1"/>
          </p:cNvSpPr>
          <p:nvPr/>
        </p:nvSpPr>
        <p:spPr bwMode="auto">
          <a:xfrm>
            <a:off x="0" y="0"/>
            <a:ext cx="106934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9875" algn="l"/>
              </a:tabLst>
            </a:pPr>
            <a:endParaRPr kumimoji="0" lang="ru-RU" sz="1800" b="0" i="0" u="none" strike="noStrike" cap="none" normalizeH="0" baseline="0" smtClean="0">
              <a:ln>
                <a:noFill/>
              </a:ln>
              <a:solidFill>
                <a:schemeClr val="tx1"/>
              </a:solidFill>
              <a:effectLst/>
              <a:latin typeface="Arial" pitchFamily="34" charset="0"/>
            </a:endParaRPr>
          </a:p>
        </p:txBody>
      </p:sp>
      <p:sp>
        <p:nvSpPr>
          <p:cNvPr id="40969" name="Rectangle 9"/>
          <p:cNvSpPr>
            <a:spLocks noChangeArrowheads="1"/>
          </p:cNvSpPr>
          <p:nvPr/>
        </p:nvSpPr>
        <p:spPr bwMode="auto">
          <a:xfrm>
            <a:off x="0" y="457200"/>
            <a:ext cx="106934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0970" name="Rectangle 10"/>
          <p:cNvSpPr>
            <a:spLocks noChangeArrowheads="1"/>
          </p:cNvSpPr>
          <p:nvPr/>
        </p:nvSpPr>
        <p:spPr bwMode="auto">
          <a:xfrm>
            <a:off x="-539750" y="914400"/>
            <a:ext cx="10693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40971" name="Rectangle 11"/>
          <p:cNvSpPr>
            <a:spLocks noChangeArrowheads="1"/>
          </p:cNvSpPr>
          <p:nvPr/>
        </p:nvSpPr>
        <p:spPr bwMode="auto">
          <a:xfrm>
            <a:off x="-539750" y="914400"/>
            <a:ext cx="10693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40972" name="Rectangle 12"/>
          <p:cNvSpPr>
            <a:spLocks noChangeArrowheads="1"/>
          </p:cNvSpPr>
          <p:nvPr/>
        </p:nvSpPr>
        <p:spPr bwMode="auto">
          <a:xfrm>
            <a:off x="-539750" y="914400"/>
            <a:ext cx="10693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40973" name="Rectangle 13"/>
          <p:cNvSpPr>
            <a:spLocks noChangeArrowheads="1"/>
          </p:cNvSpPr>
          <p:nvPr/>
        </p:nvSpPr>
        <p:spPr bwMode="auto">
          <a:xfrm>
            <a:off x="-539750" y="914400"/>
            <a:ext cx="10693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10" name="Заголовок 1"/>
          <p:cNvSpPr>
            <a:spLocks noGrp="1"/>
          </p:cNvSpPr>
          <p:nvPr>
            <p:ph type="title"/>
          </p:nvPr>
        </p:nvSpPr>
        <p:spPr>
          <a:xfrm>
            <a:off x="859742" y="494483"/>
            <a:ext cx="9165354" cy="571504"/>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sz="3100" b="1" dirty="0" smtClean="0">
                <a:solidFill>
                  <a:schemeClr val="tx2"/>
                </a:solidFill>
                <a:latin typeface="Times New Roman" pitchFamily="18" charset="0"/>
                <a:cs typeface="Times New Roman" pitchFamily="18" charset="0"/>
              </a:rPr>
              <a:t/>
            </a:r>
            <a:br>
              <a:rPr lang="ru-RU" sz="3100" b="1" dirty="0" smtClean="0">
                <a:solidFill>
                  <a:schemeClr val="tx2"/>
                </a:solidFill>
                <a:latin typeface="Times New Roman" pitchFamily="18" charset="0"/>
                <a:cs typeface="Times New Roman" pitchFamily="18" charset="0"/>
              </a:rPr>
            </a:br>
            <a:r>
              <a:rPr lang="ru-RU" sz="3100" b="1" dirty="0" smtClean="0">
                <a:solidFill>
                  <a:schemeClr val="tx2"/>
                </a:solidFill>
                <a:latin typeface="Times New Roman" pitchFamily="18" charset="0"/>
                <a:cs typeface="Times New Roman" pitchFamily="18" charset="0"/>
              </a:rPr>
              <a:t/>
            </a:r>
            <a:br>
              <a:rPr lang="ru-RU" sz="3100" b="1" dirty="0" smtClean="0">
                <a:solidFill>
                  <a:schemeClr val="tx2"/>
                </a:solidFill>
                <a:latin typeface="Times New Roman" pitchFamily="18" charset="0"/>
                <a:cs typeface="Times New Roman" pitchFamily="18" charset="0"/>
              </a:rPr>
            </a:br>
            <a:r>
              <a:rPr lang="ru-RU" sz="4000" b="1" dirty="0" smtClean="0">
                <a:solidFill>
                  <a:srgbClr val="002060"/>
                </a:solidFill>
                <a:latin typeface="Times New Roman" pitchFamily="18" charset="0"/>
                <a:cs typeface="Times New Roman" pitchFamily="18" charset="0"/>
              </a:rPr>
              <a:t>Пять стихий вселенной </a:t>
            </a:r>
            <a:br>
              <a:rPr lang="ru-RU" sz="4000" b="1" dirty="0" smtClean="0">
                <a:solidFill>
                  <a:srgbClr val="002060"/>
                </a:solidFill>
                <a:latin typeface="Times New Roman" pitchFamily="18" charset="0"/>
                <a:cs typeface="Times New Roman" pitchFamily="18" charset="0"/>
              </a:rPr>
            </a:br>
            <a:r>
              <a:rPr lang="ru-RU" sz="4100" b="1" dirty="0" smtClean="0">
                <a:solidFill>
                  <a:srgbClr val="002060"/>
                </a:solidFill>
                <a:latin typeface="Times New Roman" pitchFamily="18" charset="0"/>
                <a:cs typeface="Times New Roman" pitchFamily="18" charset="0"/>
              </a:rPr>
              <a:t> </a:t>
            </a:r>
            <a:r>
              <a:rPr lang="ru-RU" sz="1600" dirty="0" smtClean="0">
                <a:solidFill>
                  <a:srgbClr val="002060"/>
                </a:solidFill>
                <a:latin typeface="Times New Roman" pitchFamily="18" charset="0"/>
                <a:cs typeface="Times New Roman" pitchFamily="18" charset="0"/>
              </a:rPr>
              <a:t/>
            </a:r>
            <a:br>
              <a:rPr lang="ru-RU" sz="1600" dirty="0" smtClean="0">
                <a:solidFill>
                  <a:srgbClr val="002060"/>
                </a:solidFill>
                <a:latin typeface="Times New Roman" pitchFamily="18" charset="0"/>
                <a:cs typeface="Times New Roman" pitchFamily="18" charset="0"/>
              </a:rPr>
            </a:br>
            <a:endParaRPr lang="ru-RU" sz="1600" dirty="0">
              <a:solidFill>
                <a:srgbClr val="002060"/>
              </a:solidFill>
              <a:latin typeface="Times New Roman" pitchFamily="18" charset="0"/>
              <a:cs typeface="Times New Roman" pitchFamily="18" charset="0"/>
            </a:endParaRPr>
          </a:p>
        </p:txBody>
      </p:sp>
      <p:sp>
        <p:nvSpPr>
          <p:cNvPr id="13" name="Прямоугольник 12"/>
          <p:cNvSpPr/>
          <p:nvPr/>
        </p:nvSpPr>
        <p:spPr>
          <a:xfrm>
            <a:off x="846106" y="1137425"/>
            <a:ext cx="9144064" cy="160043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ru-RU" sz="1400" dirty="0" smtClean="0">
                <a:latin typeface="Times New Roman" pitchFamily="18" charset="0"/>
                <a:cs typeface="Times New Roman" pitchFamily="18" charset="0"/>
              </a:rPr>
              <a:t>      Пять стихий — пять типов энергии, которые являются основой всех явлений во вселенной. Это огонь, земля, металл, вода и дерево. Они постоянно взаимодействуют, составляя два цикла: цикл созидания и цикл разрушения.</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В цикле созидания энергии разных стихий создают положительные связи, в результате которых одна стихия порождает другую. Вода питает дерево, чтобы оно могло вырасти и дать пищу огню, который, сгорая, оставляет после себя пепел, удобряющий землю, в недрах которой таится металл. Металл, в свою очередь, при плавлении образует жидкость (воду). Круг замыкается, и цикл созидания начинается заново. У каждой стихии есть свои свойства: цвет, форма, направление относительно сторон света. </a:t>
            </a:r>
            <a:endParaRPr lang="ru-RU" sz="1400" dirty="0">
              <a:latin typeface="Times New Roman" pitchFamily="18" charset="0"/>
              <a:cs typeface="Times New Roman" pitchFamily="18" charset="0"/>
            </a:endParaRPr>
          </a:p>
        </p:txBody>
      </p:sp>
      <p:sp>
        <p:nvSpPr>
          <p:cNvPr id="21505" name="Rectangle 1"/>
          <p:cNvSpPr>
            <a:spLocks noChangeArrowheads="1"/>
          </p:cNvSpPr>
          <p:nvPr/>
        </p:nvSpPr>
        <p:spPr bwMode="auto">
          <a:xfrm>
            <a:off x="846106" y="2780499"/>
            <a:ext cx="3286148"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r>
            <a:br>
              <a:rPr kumimoji="0" lang="ru-RU" sz="1400" b="0" i="0" u="none" strike="noStrike" cap="none" normalizeH="0" baseline="0" dirty="0" smtClean="0">
                <a:ln>
                  <a:noFill/>
                </a:ln>
                <a:solidFill>
                  <a:schemeClr val="tx1"/>
                </a:solidFill>
                <a:effectLst/>
                <a:latin typeface="Arial" pitchFamily="34" charset="0"/>
                <a:ea typeface="Times New Roman" pitchFamily="18" charset="0"/>
              </a:rPr>
            </a:b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r>
            <a:br>
              <a:rPr kumimoji="0" lang="ru-RU" sz="1400" b="0" i="0" u="none" strike="noStrike" cap="none" normalizeH="0" baseline="0" dirty="0" smtClean="0">
                <a:ln>
                  <a:noFill/>
                </a:ln>
                <a:solidFill>
                  <a:schemeClr val="tx1"/>
                </a:solidFill>
                <a:effectLst/>
                <a:latin typeface="Arial" pitchFamily="34" charset="0"/>
                <a:ea typeface="Times New Roman" pitchFamily="18" charset="0"/>
              </a:rPr>
            </a:br>
            <a:endParaRPr kumimoji="0" lang="ru-RU" sz="1800" b="0" i="0" u="none" strike="noStrike" cap="none" normalizeH="0" baseline="0" dirty="0" smtClean="0">
              <a:ln>
                <a:noFill/>
              </a:ln>
              <a:solidFill>
                <a:schemeClr val="tx1"/>
              </a:solidFill>
              <a:effectLst/>
              <a:latin typeface="Arial" pitchFamily="34" charset="0"/>
            </a:endParaRPr>
          </a:p>
        </p:txBody>
      </p:sp>
      <p:sp>
        <p:nvSpPr>
          <p:cNvPr id="14" name="Прямоугольник 13"/>
          <p:cNvSpPr/>
          <p:nvPr/>
        </p:nvSpPr>
        <p:spPr>
          <a:xfrm>
            <a:off x="3560750" y="2780499"/>
            <a:ext cx="3429024" cy="203132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defTabSz="914400" fontAlgn="base">
              <a:spcBef>
                <a:spcPct val="0"/>
              </a:spcBef>
              <a:spcAft>
                <a:spcPct val="0"/>
              </a:spcAft>
            </a:pPr>
            <a:r>
              <a:rPr lang="ru-RU" sz="1400" b="1" dirty="0" smtClean="0">
                <a:latin typeface="Times New Roman" pitchFamily="18" charset="0"/>
                <a:ea typeface="Times New Roman" pitchFamily="18" charset="0"/>
                <a:cs typeface="Times New Roman" pitchFamily="18" charset="0"/>
              </a:rPr>
              <a:t>Земля — стабильность дома</a:t>
            </a:r>
            <a:endParaRPr lang="ru-RU" sz="1400" dirty="0" smtClean="0">
              <a:latin typeface="Times New Roman" pitchFamily="18" charset="0"/>
              <a:ea typeface="Times New Roman" pitchFamily="18" charset="0"/>
              <a:cs typeface="Times New Roman" pitchFamily="18" charset="0"/>
            </a:endParaRPr>
          </a:p>
          <a:p>
            <a:pPr lvl="0" defTabSz="914400" eaLnBrk="0" fontAlgn="base" hangingPunct="0">
              <a:spcBef>
                <a:spcPct val="0"/>
              </a:spcBef>
              <a:spcAft>
                <a:spcPct val="0"/>
              </a:spcAft>
            </a:pPr>
            <a:r>
              <a:rPr lang="ru-RU" sz="1400" dirty="0" smtClean="0">
                <a:latin typeface="Times New Roman" pitchFamily="18" charset="0"/>
                <a:ea typeface="Times New Roman" pitchFamily="18" charset="0"/>
                <a:cs typeface="Times New Roman" pitchFamily="18" charset="0"/>
              </a:rPr>
              <a:t>Направление — юго-запад, а также центр, так как земля является жизненной основой.</a:t>
            </a:r>
            <a:br>
              <a:rPr lang="ru-RU" sz="1400" dirty="0" smtClean="0">
                <a:latin typeface="Times New Roman" pitchFamily="18" charset="0"/>
                <a:ea typeface="Times New Roman" pitchFamily="18" charset="0"/>
                <a:cs typeface="Times New Roman" pitchFamily="18" charset="0"/>
              </a:rPr>
            </a:br>
            <a:r>
              <a:rPr lang="ru-RU" sz="1400" dirty="0" smtClean="0">
                <a:latin typeface="Times New Roman" pitchFamily="18" charset="0"/>
                <a:ea typeface="Times New Roman" pitchFamily="18" charset="0"/>
                <a:cs typeface="Times New Roman" pitchFamily="18" charset="0"/>
              </a:rPr>
              <a:t>Время года — для земли характерна смена времен года, например, весна, переходящая в лето.</a:t>
            </a:r>
            <a:br>
              <a:rPr lang="ru-RU" sz="1400" dirty="0" smtClean="0">
                <a:latin typeface="Times New Roman" pitchFamily="18" charset="0"/>
                <a:ea typeface="Times New Roman" pitchFamily="18" charset="0"/>
                <a:cs typeface="Times New Roman" pitchFamily="18" charset="0"/>
              </a:rPr>
            </a:br>
            <a:r>
              <a:rPr lang="ru-RU" sz="1400" dirty="0" smtClean="0">
                <a:latin typeface="Times New Roman" pitchFamily="18" charset="0"/>
                <a:ea typeface="Times New Roman" pitchFamily="18" charset="0"/>
                <a:cs typeface="Times New Roman" pitchFamily="18" charset="0"/>
              </a:rPr>
              <a:t>Цвета земли — желтый и коричневый.</a:t>
            </a:r>
            <a:br>
              <a:rPr lang="ru-RU" sz="1400" dirty="0" smtClean="0">
                <a:latin typeface="Times New Roman" pitchFamily="18" charset="0"/>
                <a:ea typeface="Times New Roman" pitchFamily="18" charset="0"/>
                <a:cs typeface="Times New Roman" pitchFamily="18" charset="0"/>
              </a:rPr>
            </a:br>
            <a:r>
              <a:rPr lang="ru-RU" sz="1400" dirty="0" smtClean="0">
                <a:latin typeface="Times New Roman" pitchFamily="18" charset="0"/>
                <a:ea typeface="Times New Roman" pitchFamily="18" charset="0"/>
                <a:cs typeface="Times New Roman" pitchFamily="18" charset="0"/>
              </a:rPr>
              <a:t>Геометрическая форма — квадрат.</a:t>
            </a:r>
            <a:endParaRPr lang="ru-RU" sz="1400" dirty="0">
              <a:latin typeface="Times New Roman" pitchFamily="18" charset="0"/>
              <a:cs typeface="Times New Roman" pitchFamily="18" charset="0"/>
            </a:endParaRPr>
          </a:p>
        </p:txBody>
      </p:sp>
      <p:sp>
        <p:nvSpPr>
          <p:cNvPr id="17" name="Прямоугольник 16"/>
          <p:cNvSpPr/>
          <p:nvPr/>
        </p:nvSpPr>
        <p:spPr>
          <a:xfrm>
            <a:off x="846106" y="4995077"/>
            <a:ext cx="3786214" cy="138499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defTabSz="914400" fontAlgn="base">
              <a:spcBef>
                <a:spcPct val="0"/>
              </a:spcBef>
              <a:spcAft>
                <a:spcPct val="0"/>
              </a:spcAft>
            </a:pPr>
            <a:r>
              <a:rPr lang="ru-RU" sz="1400" b="1" dirty="0" smtClean="0">
                <a:latin typeface="Times New Roman" pitchFamily="18" charset="0"/>
                <a:ea typeface="Times New Roman" pitchFamily="18" charset="0"/>
                <a:cs typeface="Times New Roman" pitchFamily="18" charset="0"/>
              </a:rPr>
              <a:t>Вода — спокойствие в вашем доме</a:t>
            </a:r>
            <a:endParaRPr lang="ru-RU" sz="1400" dirty="0" smtClean="0">
              <a:latin typeface="Times New Roman" pitchFamily="18" charset="0"/>
              <a:ea typeface="Times New Roman" pitchFamily="18" charset="0"/>
              <a:cs typeface="Times New Roman" pitchFamily="18" charset="0"/>
            </a:endParaRPr>
          </a:p>
          <a:p>
            <a:pPr lvl="0" defTabSz="914400" eaLnBrk="0" fontAlgn="base" hangingPunct="0">
              <a:spcBef>
                <a:spcPct val="0"/>
              </a:spcBef>
              <a:spcAft>
                <a:spcPct val="0"/>
              </a:spcAft>
            </a:pPr>
            <a:r>
              <a:rPr lang="ru-RU" sz="1400" dirty="0" smtClean="0">
                <a:latin typeface="Times New Roman" pitchFamily="18" charset="0"/>
                <a:ea typeface="Times New Roman" pitchFamily="18" charset="0"/>
                <a:cs typeface="Times New Roman" pitchFamily="18" charset="0"/>
              </a:rPr>
              <a:t>Направление — воде соответствует север.</a:t>
            </a:r>
            <a:br>
              <a:rPr lang="ru-RU" sz="1400" dirty="0" smtClean="0">
                <a:latin typeface="Times New Roman" pitchFamily="18" charset="0"/>
                <a:ea typeface="Times New Roman" pitchFamily="18" charset="0"/>
                <a:cs typeface="Times New Roman" pitchFamily="18" charset="0"/>
              </a:rPr>
            </a:br>
            <a:r>
              <a:rPr lang="ru-RU" sz="1400" dirty="0" smtClean="0">
                <a:latin typeface="Times New Roman" pitchFamily="18" charset="0"/>
                <a:ea typeface="Times New Roman" pitchFamily="18" charset="0"/>
                <a:cs typeface="Times New Roman" pitchFamily="18" charset="0"/>
              </a:rPr>
              <a:t>Время года — зима.</a:t>
            </a:r>
            <a:br>
              <a:rPr lang="ru-RU" sz="1400" dirty="0" smtClean="0">
                <a:latin typeface="Times New Roman" pitchFamily="18" charset="0"/>
                <a:ea typeface="Times New Roman" pitchFamily="18" charset="0"/>
                <a:cs typeface="Times New Roman" pitchFamily="18" charset="0"/>
              </a:rPr>
            </a:br>
            <a:r>
              <a:rPr lang="ru-RU" sz="1400" dirty="0" smtClean="0">
                <a:latin typeface="Times New Roman" pitchFamily="18" charset="0"/>
                <a:ea typeface="Times New Roman" pitchFamily="18" charset="0"/>
                <a:cs typeface="Times New Roman" pitchFamily="18" charset="0"/>
              </a:rPr>
              <a:t>Цвета воды — черный и темно-синий</a:t>
            </a:r>
            <a:br>
              <a:rPr lang="ru-RU" sz="1400" dirty="0" smtClean="0">
                <a:latin typeface="Times New Roman" pitchFamily="18" charset="0"/>
                <a:ea typeface="Times New Roman" pitchFamily="18" charset="0"/>
                <a:cs typeface="Times New Roman" pitchFamily="18" charset="0"/>
              </a:rPr>
            </a:br>
            <a:r>
              <a:rPr lang="ru-RU" sz="1400" dirty="0" smtClean="0">
                <a:latin typeface="Times New Roman" pitchFamily="18" charset="0"/>
                <a:ea typeface="Times New Roman" pitchFamily="18" charset="0"/>
                <a:cs typeface="Times New Roman" pitchFamily="18" charset="0"/>
              </a:rPr>
              <a:t>Геометрические формы — волнистые линии, плавные изгибы.</a:t>
            </a:r>
            <a:endParaRPr lang="ru-RU" sz="1400" dirty="0">
              <a:latin typeface="Times New Roman" pitchFamily="18" charset="0"/>
              <a:cs typeface="Times New Roman" pitchFamily="18" charset="0"/>
            </a:endParaRPr>
          </a:p>
        </p:txBody>
      </p:sp>
      <p:sp>
        <p:nvSpPr>
          <p:cNvPr id="19" name="Прямоугольник 18"/>
          <p:cNvSpPr/>
          <p:nvPr/>
        </p:nvSpPr>
        <p:spPr>
          <a:xfrm>
            <a:off x="846106" y="2780499"/>
            <a:ext cx="2571768" cy="181588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defTabSz="914400" fontAlgn="base">
              <a:spcBef>
                <a:spcPct val="0"/>
              </a:spcBef>
              <a:spcAft>
                <a:spcPct val="0"/>
              </a:spcAft>
            </a:pPr>
            <a:r>
              <a:rPr lang="ru-RU" sz="1400" b="1" dirty="0" smtClean="0">
                <a:latin typeface="Times New Roman" pitchFamily="18" charset="0"/>
                <a:ea typeface="Times New Roman" pitchFamily="18" charset="0"/>
                <a:cs typeface="Times New Roman" pitchFamily="18" charset="0"/>
              </a:rPr>
              <a:t>Дерево — хранитель семьи</a:t>
            </a:r>
            <a:endParaRPr lang="ru-RU" sz="1400" dirty="0" smtClean="0">
              <a:latin typeface="Times New Roman" pitchFamily="18" charset="0"/>
              <a:ea typeface="Times New Roman" pitchFamily="18" charset="0"/>
              <a:cs typeface="Times New Roman" pitchFamily="18" charset="0"/>
            </a:endParaRPr>
          </a:p>
          <a:p>
            <a:pPr lvl="0" defTabSz="914400" eaLnBrk="0" fontAlgn="base" hangingPunct="0">
              <a:spcBef>
                <a:spcPct val="0"/>
              </a:spcBef>
              <a:spcAft>
                <a:spcPct val="0"/>
              </a:spcAft>
            </a:pPr>
            <a:r>
              <a:rPr lang="ru-RU" sz="1400" dirty="0" smtClean="0">
                <a:latin typeface="Times New Roman" pitchFamily="18" charset="0"/>
                <a:ea typeface="Times New Roman" pitchFamily="18" charset="0"/>
                <a:cs typeface="Times New Roman" pitchFamily="18" charset="0"/>
              </a:rPr>
              <a:t>Направление — восток.</a:t>
            </a:r>
            <a:br>
              <a:rPr lang="ru-RU" sz="1400" dirty="0" smtClean="0">
                <a:latin typeface="Times New Roman" pitchFamily="18" charset="0"/>
                <a:ea typeface="Times New Roman" pitchFamily="18" charset="0"/>
                <a:cs typeface="Times New Roman" pitchFamily="18" charset="0"/>
              </a:rPr>
            </a:br>
            <a:r>
              <a:rPr lang="ru-RU" sz="1400" dirty="0" smtClean="0">
                <a:latin typeface="Times New Roman" pitchFamily="18" charset="0"/>
                <a:ea typeface="Times New Roman" pitchFamily="18" charset="0"/>
                <a:cs typeface="Times New Roman" pitchFamily="18" charset="0"/>
              </a:rPr>
              <a:t>Цвет — зеленый.</a:t>
            </a:r>
            <a:br>
              <a:rPr lang="ru-RU" sz="1400" dirty="0" smtClean="0">
                <a:latin typeface="Times New Roman" pitchFamily="18" charset="0"/>
                <a:ea typeface="Times New Roman" pitchFamily="18" charset="0"/>
                <a:cs typeface="Times New Roman" pitchFamily="18" charset="0"/>
              </a:rPr>
            </a:br>
            <a:r>
              <a:rPr lang="ru-RU" sz="1400" dirty="0" smtClean="0">
                <a:latin typeface="Times New Roman" pitchFamily="18" charset="0"/>
                <a:ea typeface="Times New Roman" pitchFamily="18" charset="0"/>
                <a:cs typeface="Times New Roman" pitchFamily="18" charset="0"/>
              </a:rPr>
              <a:t>Время года — весна.</a:t>
            </a:r>
            <a:br>
              <a:rPr lang="ru-RU" sz="1400" dirty="0" smtClean="0">
                <a:latin typeface="Times New Roman" pitchFamily="18" charset="0"/>
                <a:ea typeface="Times New Roman" pitchFamily="18" charset="0"/>
                <a:cs typeface="Times New Roman" pitchFamily="18" charset="0"/>
              </a:rPr>
            </a:br>
            <a:r>
              <a:rPr lang="ru-RU" sz="1400" dirty="0" smtClean="0">
                <a:latin typeface="Times New Roman" pitchFamily="18" charset="0"/>
                <a:ea typeface="Times New Roman" pitchFamily="18" charset="0"/>
                <a:cs typeface="Times New Roman" pitchFamily="18" charset="0"/>
              </a:rPr>
              <a:t>Геометрическая форма — вытянутые четырехугольники (параллелограммы, прямоугольники, ромбы).</a:t>
            </a:r>
            <a:endParaRPr lang="ru-RU" sz="1400" dirty="0" smtClean="0">
              <a:latin typeface="Times New Roman" pitchFamily="18" charset="0"/>
              <a:cs typeface="Times New Roman" pitchFamily="18" charset="0"/>
            </a:endParaRPr>
          </a:p>
        </p:txBody>
      </p:sp>
      <p:sp>
        <p:nvSpPr>
          <p:cNvPr id="21" name="Прямоугольник 20"/>
          <p:cNvSpPr/>
          <p:nvPr/>
        </p:nvSpPr>
        <p:spPr>
          <a:xfrm>
            <a:off x="4918072" y="4995077"/>
            <a:ext cx="3143272" cy="116955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defTabSz="914400" fontAlgn="base">
              <a:spcBef>
                <a:spcPct val="0"/>
              </a:spcBef>
              <a:spcAft>
                <a:spcPct val="0"/>
              </a:spcAft>
            </a:pPr>
            <a:r>
              <a:rPr lang="ru-RU" sz="1400" b="1" dirty="0" smtClean="0">
                <a:latin typeface="Times New Roman" pitchFamily="18" charset="0"/>
                <a:ea typeface="Times New Roman" pitchFamily="18" charset="0"/>
                <a:cs typeface="Times New Roman" pitchFamily="18" charset="0"/>
              </a:rPr>
              <a:t>Металл — деньги в доме</a:t>
            </a:r>
            <a:endParaRPr lang="ru-RU" sz="1400" dirty="0" smtClean="0">
              <a:latin typeface="Times New Roman" pitchFamily="18" charset="0"/>
              <a:ea typeface="Times New Roman" pitchFamily="18" charset="0"/>
              <a:cs typeface="Times New Roman" pitchFamily="18" charset="0"/>
            </a:endParaRPr>
          </a:p>
          <a:p>
            <a:pPr lvl="0" defTabSz="914400" eaLnBrk="0" fontAlgn="base" hangingPunct="0">
              <a:spcBef>
                <a:spcPct val="0"/>
              </a:spcBef>
              <a:spcAft>
                <a:spcPct val="0"/>
              </a:spcAft>
            </a:pPr>
            <a:r>
              <a:rPr lang="ru-RU" sz="1400" dirty="0" smtClean="0">
                <a:latin typeface="Times New Roman" pitchFamily="18" charset="0"/>
                <a:ea typeface="Times New Roman" pitchFamily="18" charset="0"/>
                <a:cs typeface="Times New Roman" pitchFamily="18" charset="0"/>
              </a:rPr>
              <a:t>Направление — запад и северо-запад.</a:t>
            </a:r>
            <a:br>
              <a:rPr lang="ru-RU" sz="1400" dirty="0" smtClean="0">
                <a:latin typeface="Times New Roman" pitchFamily="18" charset="0"/>
                <a:ea typeface="Times New Roman" pitchFamily="18" charset="0"/>
                <a:cs typeface="Times New Roman" pitchFamily="18" charset="0"/>
              </a:rPr>
            </a:br>
            <a:r>
              <a:rPr lang="ru-RU" sz="1400" dirty="0" smtClean="0">
                <a:latin typeface="Times New Roman" pitchFamily="18" charset="0"/>
                <a:ea typeface="Times New Roman" pitchFamily="18" charset="0"/>
                <a:cs typeface="Times New Roman" pitchFamily="18" charset="0"/>
              </a:rPr>
              <a:t>Цвет — белый, а также все блестящие.</a:t>
            </a:r>
            <a:br>
              <a:rPr lang="ru-RU" sz="1400" dirty="0" smtClean="0">
                <a:latin typeface="Times New Roman" pitchFamily="18" charset="0"/>
                <a:ea typeface="Times New Roman" pitchFamily="18" charset="0"/>
                <a:cs typeface="Times New Roman" pitchFamily="18" charset="0"/>
              </a:rPr>
            </a:br>
            <a:r>
              <a:rPr lang="ru-RU" sz="1400" dirty="0" smtClean="0">
                <a:latin typeface="Times New Roman" pitchFamily="18" charset="0"/>
                <a:ea typeface="Times New Roman" pitchFamily="18" charset="0"/>
                <a:cs typeface="Times New Roman" pitchFamily="18" charset="0"/>
              </a:rPr>
              <a:t>Геометрическая форма — круг.</a:t>
            </a:r>
            <a:br>
              <a:rPr lang="ru-RU" sz="1400" dirty="0" smtClean="0">
                <a:latin typeface="Times New Roman" pitchFamily="18" charset="0"/>
                <a:ea typeface="Times New Roman" pitchFamily="18" charset="0"/>
                <a:cs typeface="Times New Roman" pitchFamily="18" charset="0"/>
              </a:rPr>
            </a:br>
            <a:r>
              <a:rPr lang="ru-RU" sz="1400" dirty="0" smtClean="0">
                <a:latin typeface="Times New Roman" pitchFamily="18" charset="0"/>
                <a:ea typeface="Times New Roman" pitchFamily="18" charset="0"/>
                <a:cs typeface="Times New Roman" pitchFamily="18" charset="0"/>
              </a:rPr>
              <a:t>Время года — осень.</a:t>
            </a:r>
            <a:endParaRPr lang="ru-RU" sz="1400" dirty="0">
              <a:latin typeface="Times New Roman" pitchFamily="18" charset="0"/>
              <a:cs typeface="Times New Roman" pitchFamily="18" charset="0"/>
            </a:endParaRPr>
          </a:p>
        </p:txBody>
      </p:sp>
      <p:sp>
        <p:nvSpPr>
          <p:cNvPr id="24" name="Прямоугольник 23"/>
          <p:cNvSpPr/>
          <p:nvPr/>
        </p:nvSpPr>
        <p:spPr>
          <a:xfrm>
            <a:off x="7132650" y="2780499"/>
            <a:ext cx="2857520" cy="203132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lvl="0" defTabSz="914400" fontAlgn="base">
              <a:spcBef>
                <a:spcPct val="0"/>
              </a:spcBef>
              <a:spcAft>
                <a:spcPct val="0"/>
              </a:spcAft>
            </a:pPr>
            <a:r>
              <a:rPr lang="ru-RU" sz="1400" b="1" dirty="0" smtClean="0">
                <a:latin typeface="Times New Roman" pitchFamily="18" charset="0"/>
                <a:ea typeface="Times New Roman" pitchFamily="18" charset="0"/>
                <a:cs typeface="Times New Roman" pitchFamily="18" charset="0"/>
              </a:rPr>
              <a:t>Огонь — яркий успех обитателей дома</a:t>
            </a:r>
            <a:endParaRPr lang="ru-RU" sz="1400" dirty="0" smtClean="0">
              <a:latin typeface="Times New Roman" pitchFamily="18" charset="0"/>
              <a:ea typeface="Times New Roman" pitchFamily="18" charset="0"/>
              <a:cs typeface="Times New Roman" pitchFamily="18" charset="0"/>
            </a:endParaRPr>
          </a:p>
          <a:p>
            <a:pPr lvl="0" defTabSz="914400" eaLnBrk="0" fontAlgn="base" hangingPunct="0">
              <a:spcBef>
                <a:spcPct val="0"/>
              </a:spcBef>
              <a:spcAft>
                <a:spcPct val="0"/>
              </a:spcAft>
            </a:pPr>
            <a:r>
              <a:rPr lang="ru-RU" sz="1400" dirty="0" smtClean="0">
                <a:latin typeface="Times New Roman" pitchFamily="18" charset="0"/>
                <a:ea typeface="Times New Roman" pitchFamily="18" charset="0"/>
                <a:cs typeface="Times New Roman" pitchFamily="18" charset="0"/>
              </a:rPr>
              <a:t>Направление — юг.</a:t>
            </a:r>
            <a:br>
              <a:rPr lang="ru-RU" sz="1400" dirty="0" smtClean="0">
                <a:latin typeface="Times New Roman" pitchFamily="18" charset="0"/>
                <a:ea typeface="Times New Roman" pitchFamily="18" charset="0"/>
                <a:cs typeface="Times New Roman" pitchFamily="18" charset="0"/>
              </a:rPr>
            </a:br>
            <a:r>
              <a:rPr lang="ru-RU" sz="1400" dirty="0" smtClean="0">
                <a:latin typeface="Times New Roman" pitchFamily="18" charset="0"/>
                <a:ea typeface="Times New Roman" pitchFamily="18" charset="0"/>
                <a:cs typeface="Times New Roman" pitchFamily="18" charset="0"/>
              </a:rPr>
              <a:t>Цвета огня — красный и оранжевый.</a:t>
            </a:r>
            <a:br>
              <a:rPr lang="ru-RU" sz="1400" dirty="0" smtClean="0">
                <a:latin typeface="Times New Roman" pitchFamily="18" charset="0"/>
                <a:ea typeface="Times New Roman" pitchFamily="18" charset="0"/>
                <a:cs typeface="Times New Roman" pitchFamily="18" charset="0"/>
              </a:rPr>
            </a:br>
            <a:r>
              <a:rPr lang="ru-RU" sz="1400" dirty="0" smtClean="0">
                <a:latin typeface="Times New Roman" pitchFamily="18" charset="0"/>
                <a:ea typeface="Times New Roman" pitchFamily="18" charset="0"/>
                <a:cs typeface="Times New Roman" pitchFamily="18" charset="0"/>
              </a:rPr>
              <a:t>Время года — лето.</a:t>
            </a:r>
            <a:br>
              <a:rPr lang="ru-RU" sz="1400" dirty="0" smtClean="0">
                <a:latin typeface="Times New Roman" pitchFamily="18" charset="0"/>
                <a:ea typeface="Times New Roman" pitchFamily="18" charset="0"/>
                <a:cs typeface="Times New Roman" pitchFamily="18" charset="0"/>
              </a:rPr>
            </a:br>
            <a:r>
              <a:rPr lang="ru-RU" sz="1400" dirty="0" smtClean="0">
                <a:latin typeface="Times New Roman" pitchFamily="18" charset="0"/>
                <a:ea typeface="Times New Roman" pitchFamily="18" charset="0"/>
                <a:cs typeface="Times New Roman" pitchFamily="18" charset="0"/>
              </a:rPr>
              <a:t>Геометрическая форма — треугольник, напоминающий языки пламени.</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xmlns="" val="68094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Заголовок 1"/>
          <p:cNvSpPr txBox="1">
            <a:spLocks/>
          </p:cNvSpPr>
          <p:nvPr/>
        </p:nvSpPr>
        <p:spPr>
          <a:xfrm>
            <a:off x="988982" y="423045"/>
            <a:ext cx="9165354" cy="693575"/>
          </a:xfrm>
          <a:prstGeom prst="rect">
            <a:avLst/>
          </a:prstGeom>
        </p:spPr>
        <p:style>
          <a:lnRef idx="1">
            <a:schemeClr val="accent2"/>
          </a:lnRef>
          <a:fillRef idx="2">
            <a:schemeClr val="accent2"/>
          </a:fillRef>
          <a:effectRef idx="1">
            <a:schemeClr val="accent2"/>
          </a:effectRef>
          <a:fontRef idx="minor">
            <a:schemeClr val="dk1"/>
          </a:fontRef>
        </p:style>
        <p:txBody>
          <a:bodyPr vert="horz" lIns="104306" tIns="52153" rIns="104306" bIns="52153" rtlCol="0" anchor="ctr">
            <a:normAutofit fontScale="97500" lnSpcReduction="10000"/>
          </a:bodyPr>
          <a:lstStyle/>
          <a:p>
            <a:pPr marL="0" marR="0" lvl="0" indent="0" algn="ctr" defTabSz="1043056" rtl="0" eaLnBrk="1" fontAlgn="auto" latinLnBrk="0" hangingPunct="1">
              <a:lnSpc>
                <a:spcPct val="100000"/>
              </a:lnSpc>
              <a:spcBef>
                <a:spcPct val="0"/>
              </a:spcBef>
              <a:spcAft>
                <a:spcPts val="0"/>
              </a:spcAft>
              <a:buClrTx/>
              <a:buSzTx/>
              <a:buFontTx/>
              <a:buNone/>
              <a:tabLst/>
              <a:defRPr/>
            </a:pPr>
            <a:r>
              <a:rPr kumimoji="0" lang="ru-RU" sz="4100" b="1" i="0" u="none" strike="noStrike" kern="1200" cap="none" spc="0" normalizeH="0" baseline="0" noProof="0" smtClean="0">
                <a:ln>
                  <a:noFill/>
                </a:ln>
                <a:solidFill>
                  <a:srgbClr val="002060"/>
                </a:solidFill>
                <a:effectLst/>
                <a:uLnTx/>
                <a:uFillTx/>
                <a:latin typeface="Times New Roman" pitchFamily="18" charset="0"/>
                <a:ea typeface="+mn-ea"/>
                <a:cs typeface="Times New Roman" pitchFamily="18" charset="0"/>
              </a:rPr>
              <a:t>Фотовернисаж</a:t>
            </a:r>
            <a:endParaRPr kumimoji="0" lang="ru-RU" sz="1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pic>
        <p:nvPicPr>
          <p:cNvPr id="15361" name="Picture 1" descr="D:\ЖСШ №1 2016-2017 год\Школьная газета ЖСШ№1 2016-2017 год\Новая папка\5 стихий вселенной\images.jpg"/>
          <p:cNvPicPr preferRelativeResize="0">
            <a:picLocks noChangeArrowheads="1"/>
          </p:cNvPicPr>
          <p:nvPr/>
        </p:nvPicPr>
        <p:blipFill>
          <a:blip r:embed="rId2"/>
          <a:srcRect/>
          <a:stretch>
            <a:fillRect/>
          </a:stretch>
        </p:blipFill>
        <p:spPr bwMode="auto">
          <a:xfrm>
            <a:off x="4346568" y="1208863"/>
            <a:ext cx="2520000" cy="2160000"/>
          </a:xfrm>
          <a:prstGeom prst="rect">
            <a:avLst/>
          </a:prstGeom>
          <a:noFill/>
        </p:spPr>
      </p:pic>
      <p:pic>
        <p:nvPicPr>
          <p:cNvPr id="15364" name="Picture 4" descr="D:\ЖСШ №1 2016-2017 год\Школьная газета ЖСШ№1 2016-2017 год\Новая папка\5 стихий вселенной\images (3).jpg"/>
          <p:cNvPicPr preferRelativeResize="0">
            <a:picLocks noChangeArrowheads="1"/>
          </p:cNvPicPr>
          <p:nvPr/>
        </p:nvPicPr>
        <p:blipFill>
          <a:blip r:embed="rId3"/>
          <a:srcRect/>
          <a:stretch>
            <a:fillRect/>
          </a:stretch>
        </p:blipFill>
        <p:spPr bwMode="auto">
          <a:xfrm>
            <a:off x="2632056" y="3494879"/>
            <a:ext cx="2520000" cy="2160000"/>
          </a:xfrm>
          <a:prstGeom prst="rect">
            <a:avLst/>
          </a:prstGeom>
          <a:noFill/>
        </p:spPr>
      </p:pic>
      <p:pic>
        <p:nvPicPr>
          <p:cNvPr id="15367" name="Picture 7" descr="D:\ЖСШ №1 2016-2017 год\Школьная газета ЖСШ№1 2016-2017 год\Новая папка\5 стихий вселенной\скачанные файлы.jpg"/>
          <p:cNvPicPr preferRelativeResize="0">
            <a:picLocks noChangeArrowheads="1"/>
          </p:cNvPicPr>
          <p:nvPr/>
        </p:nvPicPr>
        <p:blipFill>
          <a:blip r:embed="rId4"/>
          <a:srcRect/>
          <a:stretch>
            <a:fillRect/>
          </a:stretch>
        </p:blipFill>
        <p:spPr bwMode="auto">
          <a:xfrm>
            <a:off x="7632716" y="1208863"/>
            <a:ext cx="2520000" cy="2160000"/>
          </a:xfrm>
          <a:prstGeom prst="rect">
            <a:avLst/>
          </a:prstGeom>
          <a:noFill/>
        </p:spPr>
      </p:pic>
      <p:pic>
        <p:nvPicPr>
          <p:cNvPr id="15370" name="Picture 10" descr="D:\ЖСШ №1 2016-2017 год\Школьная газета ЖСШ№1 2016-2017 год\Новая папка\5 стихий вселенной\скачанные файлы (3).jpg"/>
          <p:cNvPicPr preferRelativeResize="0">
            <a:picLocks noChangeArrowheads="1"/>
          </p:cNvPicPr>
          <p:nvPr/>
        </p:nvPicPr>
        <p:blipFill>
          <a:blip r:embed="rId5"/>
          <a:srcRect/>
          <a:stretch>
            <a:fillRect/>
          </a:stretch>
        </p:blipFill>
        <p:spPr bwMode="auto">
          <a:xfrm>
            <a:off x="5989642" y="3494879"/>
            <a:ext cx="2520000" cy="2160000"/>
          </a:xfrm>
          <a:prstGeom prst="rect">
            <a:avLst/>
          </a:prstGeom>
          <a:noFill/>
        </p:spPr>
      </p:pic>
      <p:pic>
        <p:nvPicPr>
          <p:cNvPr id="13" name="Picture 8" descr="D:\ЖСШ №1 2016-2017 год\Школьная газета ЖСШ№1 2016-2017 год\Новая папка\5 стихий вселенной\скачанные файлы (1).jpg"/>
          <p:cNvPicPr preferRelativeResize="0">
            <a:picLocks noChangeArrowheads="1"/>
          </p:cNvPicPr>
          <p:nvPr/>
        </p:nvPicPr>
        <p:blipFill>
          <a:blip r:embed="rId6"/>
          <a:srcRect/>
          <a:stretch>
            <a:fillRect/>
          </a:stretch>
        </p:blipFill>
        <p:spPr bwMode="auto">
          <a:xfrm>
            <a:off x="988982" y="1208862"/>
            <a:ext cx="2520000" cy="2160000"/>
          </a:xfrm>
          <a:prstGeom prst="rect">
            <a:avLst/>
          </a:prstGeom>
          <a:noFill/>
        </p:spPr>
      </p:pic>
    </p:spTree>
    <p:extLst>
      <p:ext uri="{BB962C8B-B14F-4D97-AF65-F5344CB8AC3E}">
        <p14:creationId xmlns:p14="http://schemas.microsoft.com/office/powerpoint/2010/main" xmlns="" val="32282301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Заголовок 1"/>
          <p:cNvSpPr txBox="1">
            <a:spLocks/>
          </p:cNvSpPr>
          <p:nvPr/>
        </p:nvSpPr>
        <p:spPr>
          <a:xfrm>
            <a:off x="988982" y="423045"/>
            <a:ext cx="9165354" cy="693575"/>
          </a:xfrm>
          <a:prstGeom prst="rect">
            <a:avLst/>
          </a:prstGeom>
        </p:spPr>
        <p:style>
          <a:lnRef idx="1">
            <a:schemeClr val="accent2"/>
          </a:lnRef>
          <a:fillRef idx="2">
            <a:schemeClr val="accent2"/>
          </a:fillRef>
          <a:effectRef idx="1">
            <a:schemeClr val="accent2"/>
          </a:effectRef>
          <a:fontRef idx="minor">
            <a:schemeClr val="dk1"/>
          </a:fontRef>
        </p:style>
        <p:txBody>
          <a:bodyPr vert="horz" lIns="104306" tIns="52153" rIns="104306" bIns="52153" rtlCol="0" anchor="ctr">
            <a:normAutofit fontScale="97500" lnSpcReduction="10000"/>
          </a:bodyPr>
          <a:lstStyle/>
          <a:p>
            <a:pPr marL="0" marR="0" lvl="0" indent="0" algn="ctr" defTabSz="1043056" rtl="0" eaLnBrk="1" fontAlgn="auto" latinLnBrk="0" hangingPunct="1">
              <a:lnSpc>
                <a:spcPct val="100000"/>
              </a:lnSpc>
              <a:spcBef>
                <a:spcPct val="0"/>
              </a:spcBef>
              <a:spcAft>
                <a:spcPts val="0"/>
              </a:spcAft>
              <a:buClrTx/>
              <a:buSzTx/>
              <a:buFontTx/>
              <a:buNone/>
              <a:tabLst/>
              <a:defRPr/>
            </a:pPr>
            <a:r>
              <a:rPr kumimoji="0" lang="ru-RU" sz="4100" b="1" i="0" u="none" strike="noStrike" kern="1200" cap="none" spc="0" normalizeH="0" baseline="0" noProof="0" smtClean="0">
                <a:ln>
                  <a:noFill/>
                </a:ln>
                <a:solidFill>
                  <a:srgbClr val="002060"/>
                </a:solidFill>
                <a:effectLst/>
                <a:uLnTx/>
                <a:uFillTx/>
                <a:latin typeface="Times New Roman" pitchFamily="18" charset="0"/>
                <a:ea typeface="+mn-ea"/>
                <a:cs typeface="Times New Roman" pitchFamily="18" charset="0"/>
              </a:rPr>
              <a:t>Фотовернисаж</a:t>
            </a:r>
            <a:endParaRPr kumimoji="0" lang="ru-RU" sz="1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pic>
        <p:nvPicPr>
          <p:cNvPr id="4" name="Picture 9" descr="D:\ЖСШ №1 2016-2017 год\Школьная газета ЖСШ№1 2016-2017 год\Новая папка\5 стихий вселенной\скачанные файлы (2).jpg"/>
          <p:cNvPicPr preferRelativeResize="0">
            <a:picLocks noChangeArrowheads="1"/>
          </p:cNvPicPr>
          <p:nvPr/>
        </p:nvPicPr>
        <p:blipFill>
          <a:blip r:embed="rId2"/>
          <a:srcRect/>
          <a:stretch>
            <a:fillRect/>
          </a:stretch>
        </p:blipFill>
        <p:spPr bwMode="auto">
          <a:xfrm>
            <a:off x="2703494" y="3494879"/>
            <a:ext cx="2520000" cy="2160000"/>
          </a:xfrm>
          <a:prstGeom prst="rect">
            <a:avLst/>
          </a:prstGeom>
          <a:noFill/>
        </p:spPr>
      </p:pic>
      <p:pic>
        <p:nvPicPr>
          <p:cNvPr id="5" name="Picture 3" descr="D:\ЖСШ №1 2016-2017 год\Школьная газета ЖСШ№1 2016-2017 год\Новая папка\5 стихий вселенной\images (2).jpg"/>
          <p:cNvPicPr preferRelativeResize="0">
            <a:picLocks noChangeArrowheads="1"/>
          </p:cNvPicPr>
          <p:nvPr/>
        </p:nvPicPr>
        <p:blipFill>
          <a:blip r:embed="rId3"/>
          <a:srcRect/>
          <a:stretch>
            <a:fillRect/>
          </a:stretch>
        </p:blipFill>
        <p:spPr bwMode="auto">
          <a:xfrm>
            <a:off x="4489443" y="1208863"/>
            <a:ext cx="2160000" cy="2160000"/>
          </a:xfrm>
          <a:prstGeom prst="rect">
            <a:avLst/>
          </a:prstGeom>
          <a:noFill/>
        </p:spPr>
      </p:pic>
      <p:pic>
        <p:nvPicPr>
          <p:cNvPr id="6" name="Picture 2" descr="D:\ЖСШ №1 2016-2017 год\Школьная газета ЖСШ№1 2016-2017 год\Новая папка\5 стихий вселенной\images (1).jpg"/>
          <p:cNvPicPr preferRelativeResize="0">
            <a:picLocks noChangeArrowheads="1"/>
          </p:cNvPicPr>
          <p:nvPr/>
        </p:nvPicPr>
        <p:blipFill>
          <a:blip r:embed="rId4"/>
          <a:srcRect/>
          <a:stretch>
            <a:fillRect/>
          </a:stretch>
        </p:blipFill>
        <p:spPr bwMode="auto">
          <a:xfrm>
            <a:off x="988982" y="1208863"/>
            <a:ext cx="2520000" cy="2160000"/>
          </a:xfrm>
          <a:prstGeom prst="rect">
            <a:avLst/>
          </a:prstGeom>
          <a:noFill/>
        </p:spPr>
      </p:pic>
      <p:pic>
        <p:nvPicPr>
          <p:cNvPr id="7" name="Picture 6" descr="D:\ЖСШ №1 2016-2017 год\Школьная газета ЖСШ№1 2016-2017 год\Новая папка\5 стихий вселенной\images (5).jpg"/>
          <p:cNvPicPr preferRelativeResize="0">
            <a:picLocks noChangeArrowheads="1"/>
          </p:cNvPicPr>
          <p:nvPr/>
        </p:nvPicPr>
        <p:blipFill>
          <a:blip r:embed="rId5"/>
          <a:srcRect/>
          <a:stretch>
            <a:fillRect/>
          </a:stretch>
        </p:blipFill>
        <p:spPr bwMode="auto">
          <a:xfrm>
            <a:off x="5918204" y="3494879"/>
            <a:ext cx="2520000" cy="2160000"/>
          </a:xfrm>
          <a:prstGeom prst="rect">
            <a:avLst/>
          </a:prstGeom>
          <a:noFill/>
        </p:spPr>
      </p:pic>
      <p:pic>
        <p:nvPicPr>
          <p:cNvPr id="8" name="Picture 5" descr="D:\ЖСШ №1 2016-2017 год\Школьная газета ЖСШ№1 2016-2017 год\Новая папка\5 стихий вселенной\images (4).jpg"/>
          <p:cNvPicPr preferRelativeResize="0">
            <a:picLocks noChangeArrowheads="1"/>
          </p:cNvPicPr>
          <p:nvPr/>
        </p:nvPicPr>
        <p:blipFill>
          <a:blip r:embed="rId6"/>
          <a:srcRect/>
          <a:stretch>
            <a:fillRect/>
          </a:stretch>
        </p:blipFill>
        <p:spPr bwMode="auto">
          <a:xfrm>
            <a:off x="7632716" y="1208863"/>
            <a:ext cx="2520000" cy="2160000"/>
          </a:xfrm>
          <a:prstGeom prst="rect">
            <a:avLst/>
          </a:prstGeom>
          <a:noFill/>
        </p:spPr>
      </p:pic>
    </p:spTree>
    <p:extLst>
      <p:ext uri="{BB962C8B-B14F-4D97-AF65-F5344CB8AC3E}">
        <p14:creationId xmlns:p14="http://schemas.microsoft.com/office/powerpoint/2010/main" xmlns="" val="32282301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859742" y="443850"/>
            <a:ext cx="9165354" cy="693575"/>
          </a:xfrm>
        </p:spPr>
        <p:style>
          <a:lnRef idx="1">
            <a:schemeClr val="accent2"/>
          </a:lnRef>
          <a:fillRef idx="2">
            <a:schemeClr val="accent2"/>
          </a:fillRef>
          <a:effectRef idx="1">
            <a:schemeClr val="accent2"/>
          </a:effectRef>
          <a:fontRef idx="minor">
            <a:schemeClr val="dk1"/>
          </a:fontRef>
        </p:style>
        <p:txBody>
          <a:bodyPr>
            <a:normAutofit/>
          </a:bodyPr>
          <a:lstStyle/>
          <a:p>
            <a:pPr algn="ctr">
              <a:lnSpc>
                <a:spcPct val="100000"/>
              </a:lnSpc>
            </a:pPr>
            <a:r>
              <a:rPr lang="ru-RU" sz="3600" b="1" dirty="0" smtClean="0">
                <a:solidFill>
                  <a:srgbClr val="002060"/>
                </a:solidFill>
                <a:latin typeface="Times New Roman" pitchFamily="18" charset="0"/>
                <a:cs typeface="Times New Roman" pitchFamily="18" charset="0"/>
              </a:rPr>
              <a:t>Это интересно</a:t>
            </a:r>
            <a:endParaRPr lang="ru-RU" sz="3600" b="1" dirty="0">
              <a:solidFill>
                <a:srgbClr val="002060"/>
              </a:solidFill>
              <a:latin typeface="Times New Roman" pitchFamily="18" charset="0"/>
              <a:cs typeface="Times New Roman" pitchFamily="18" charset="0"/>
            </a:endParaRPr>
          </a:p>
        </p:txBody>
      </p:sp>
      <p:sp>
        <p:nvSpPr>
          <p:cNvPr id="17409" name="Rectangle 1"/>
          <p:cNvSpPr>
            <a:spLocks noChangeArrowheads="1"/>
          </p:cNvSpPr>
          <p:nvPr/>
        </p:nvSpPr>
        <p:spPr bwMode="auto">
          <a:xfrm>
            <a:off x="846106" y="1208863"/>
            <a:ext cx="9144064" cy="229293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13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Уникальное происхождение единственного австралийского вулкана.</a:t>
            </a:r>
          </a:p>
          <a:p>
            <a:pPr marL="0" marR="0" lvl="0" indent="0" algn="just" defTabSz="914400" rtl="0" eaLnBrk="1" fontAlgn="base" latinLnBrk="0" hangingPunct="1">
              <a:lnSpc>
                <a:spcPct val="100000"/>
              </a:lnSpc>
              <a:spcBef>
                <a:spcPct val="0"/>
              </a:spcBef>
              <a:spcAft>
                <a:spcPct val="0"/>
              </a:spcAft>
              <a:buClrTx/>
              <a:buSzTx/>
              <a:buFontTx/>
              <a:buNone/>
              <a:tabLst/>
            </a:pPr>
            <a:r>
              <a:rPr lang="ru-RU" sz="1300" dirty="0" smtClean="0">
                <a:latin typeface="Times New Roman" pitchFamily="18" charset="0"/>
                <a:ea typeface="Times New Roman" pitchFamily="18" charset="0"/>
                <a:cs typeface="Times New Roman" pitchFamily="18" charset="0"/>
              </a:rPr>
              <a:t>        </a:t>
            </a:r>
            <a:r>
              <a:rPr kumimoji="0" lang="ru-RU"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Австралии есть только один вулканический район, который простирается на 500 км, от Мельбурна до горы </a:t>
            </a:r>
            <a:r>
              <a:rPr kumimoji="0" lang="ru-RU" sz="13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Гамбир</a:t>
            </a:r>
            <a:r>
              <a:rPr kumimoji="0" lang="ru-RU"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За последние четыре миллиона лет там наблюдалось около 400 вулканических явлений, а последнее извержение было около 5000 лет назад. Учёные не могли понять, что же вызывало все эти извержения в регионе мира, в котором не наблюдается почти никакой другой вулканической активности.</a:t>
            </a:r>
            <a:r>
              <a:rPr lang="ru-RU" sz="1300" dirty="0" smtClean="0">
                <a:latin typeface="Times New Roman" pitchFamily="18" charset="0"/>
                <a:ea typeface="Times New Roman" pitchFamily="18" charset="0"/>
                <a:cs typeface="Times New Roman" pitchFamily="18" charset="0"/>
              </a:rPr>
              <a:t> </a:t>
            </a:r>
            <a:r>
              <a:rPr kumimoji="0" lang="ru-RU"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Сейчас исследователи раскрыли эту тайну. Большинство вулканов на нашей планете располагаются у краёв тектонических плит, которые постоянно перемещаются на небольшое расстояние (примерно несколько сантиметров в год) по поверхности земной мантии. Но в Австралии изменения в толщине континента привели к уникальным условиям, при которых тепло из мантии идёт к поверхности. В сочетании с дрейфом Австралии на север (она проходит примерно по 7 см ежегодно) это привело к тому, что на континенте возникла горячая точка, создающая магму.</a:t>
            </a:r>
            <a:r>
              <a:rPr lang="ru-RU" sz="1300" dirty="0" smtClean="0">
                <a:latin typeface="Times New Roman" pitchFamily="18" charset="0"/>
                <a:ea typeface="Times New Roman" pitchFamily="18" charset="0"/>
                <a:cs typeface="Times New Roman" pitchFamily="18" charset="0"/>
              </a:rPr>
              <a:t> </a:t>
            </a:r>
            <a:r>
              <a:rPr kumimoji="0" lang="ru-RU"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«Есть ещё порядка 50 таких же изолированных вулканических районов по всему миру, и возникновение некоторых из них мы в настоящее время объяснить не можем», — сказал </a:t>
            </a:r>
            <a:r>
              <a:rPr kumimoji="0" lang="ru-RU" sz="13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Родри</a:t>
            </a:r>
            <a:r>
              <a:rPr kumimoji="0" lang="ru-RU"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Дэвис из Национального университета Австралии.</a:t>
            </a:r>
            <a:endParaRPr kumimoji="0" lang="ru-RU" sz="13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7410" name="Rectangle 2"/>
          <p:cNvSpPr>
            <a:spLocks noChangeArrowheads="1"/>
          </p:cNvSpPr>
          <p:nvPr/>
        </p:nvSpPr>
        <p:spPr bwMode="auto">
          <a:xfrm>
            <a:off x="846106" y="3566317"/>
            <a:ext cx="7500990" cy="28931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Рыба, живущая в загрязнённой воде.</a:t>
            </a:r>
            <a:endParaRPr kumimoji="0" lang="ru-RU"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 1940 по 1970-й годы заводы сбрасывали отходы, содержащие </a:t>
            </a:r>
            <a:r>
              <a:rPr kumimoji="0" lang="ru-RU" sz="13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полихлорированные</a:t>
            </a:r>
            <a:r>
              <a:rPr kumimoji="0" lang="ru-RU"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3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бифенилы</a:t>
            </a:r>
            <a:r>
              <a:rPr kumimoji="0" lang="ru-RU"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(ПХБ), прямо в гавань </a:t>
            </a:r>
            <a:r>
              <a:rPr kumimoji="0" lang="ru-RU" sz="13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Нью-Бедфорд</a:t>
            </a:r>
            <a:r>
              <a:rPr kumimoji="0" lang="ru-RU"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штате Массачусетс. В конце концов, Агентство по охране окружающей среды объявило эту гавань зоной экологического бедствия, потому что уровень ПХБ там многократно превысил все допустимые нормы.</a:t>
            </a:r>
            <a:r>
              <a:rPr lang="ru-RU" sz="1300" dirty="0" smtClean="0">
                <a:latin typeface="Times New Roman" pitchFamily="18" charset="0"/>
                <a:ea typeface="Times New Roman" pitchFamily="18" charset="0"/>
                <a:cs typeface="Times New Roman" pitchFamily="18" charset="0"/>
              </a:rPr>
              <a:t> </a:t>
            </a:r>
            <a:r>
              <a:rPr kumimoji="0" lang="ru-RU"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 ещё эта гавань служит домом для одной биологической загадки, которая, по словам исследователей, наконец-то, разгадана.</a:t>
            </a:r>
            <a:r>
              <a:rPr kumimoji="0" lang="ru-RU" sz="13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Несмотря на серьёзное токсичное загрязнение, рыбка под названием атлантический </a:t>
            </a:r>
            <a:r>
              <a:rPr kumimoji="0" lang="ru-RU" sz="13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фундулюс</a:t>
            </a:r>
            <a:r>
              <a:rPr kumimoji="0" lang="ru-RU"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продолжает жить и процветать в гавани </a:t>
            </a:r>
            <a:r>
              <a:rPr kumimoji="0" lang="ru-RU" sz="13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Нью-Бедфорд</a:t>
            </a:r>
            <a:r>
              <a:rPr kumimoji="0" lang="ru-RU"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Эти рыбки остаются в гавани на протяжении всей своей жизни. Обычно, когда рыба переваривает ПХБ, токсины, содержащиеся в этом веществе, под действием метаболизма рыбы становятся ещё опаснее.</a:t>
            </a:r>
            <a:r>
              <a:rPr lang="ru-RU" sz="1300" dirty="0" smtClean="0">
                <a:latin typeface="Times New Roman" pitchFamily="18" charset="0"/>
                <a:ea typeface="Times New Roman" pitchFamily="18" charset="0"/>
                <a:cs typeface="Times New Roman" pitchFamily="18" charset="0"/>
              </a:rPr>
              <a:t> </a:t>
            </a:r>
            <a:r>
              <a:rPr kumimoji="0" lang="ru-RU"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Но </a:t>
            </a:r>
            <a:r>
              <a:rPr kumimoji="0" lang="ru-RU" sz="13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фундулюс</a:t>
            </a:r>
            <a:r>
              <a:rPr kumimoji="0" lang="ru-RU"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смог генетически приспособится к яду, и в результате токсины в его организме не возникают. Рыбка полностью адаптировалась к загрязнению, однако некоторые учёные полагают, что эти генетические изменения могут сделать </a:t>
            </a:r>
            <a:r>
              <a:rPr kumimoji="0" lang="ru-RU" sz="13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фундулюса</a:t>
            </a:r>
            <a:r>
              <a:rPr kumimoji="0" lang="ru-RU"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более восприимчивым к воздействию других химических веществ. Кроме того, возможно, что рыбки просто не смогут жить в нормальной, чистой воде, когда гавань, наконец, очистится от загрязнения.</a:t>
            </a:r>
            <a:endParaRPr kumimoji="0" lang="ru-RU" sz="13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680947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859742" y="443850"/>
            <a:ext cx="9165354" cy="693575"/>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lnSpc>
                <a:spcPct val="100000"/>
              </a:lnSpc>
            </a:pPr>
            <a:r>
              <a:rPr lang="ru-RU" sz="4100" b="1" dirty="0" smtClean="0">
                <a:solidFill>
                  <a:srgbClr val="002060"/>
                </a:solidFill>
                <a:latin typeface="Times New Roman" pitchFamily="18" charset="0"/>
                <a:cs typeface="Times New Roman" pitchFamily="18" charset="0"/>
              </a:rPr>
              <a:t>Это интересно</a:t>
            </a:r>
            <a:endParaRPr lang="ru-RU" sz="1600" dirty="0">
              <a:solidFill>
                <a:srgbClr val="002060"/>
              </a:solidFill>
              <a:latin typeface="Times New Roman" pitchFamily="18" charset="0"/>
              <a:cs typeface="Times New Roman" pitchFamily="18" charset="0"/>
            </a:endParaRPr>
          </a:p>
        </p:txBody>
      </p:sp>
      <p:sp>
        <p:nvSpPr>
          <p:cNvPr id="45061" name="Rectangle 5"/>
          <p:cNvSpPr>
            <a:spLocks noChangeArrowheads="1"/>
          </p:cNvSpPr>
          <p:nvPr/>
        </p:nvSpPr>
        <p:spPr bwMode="auto">
          <a:xfrm>
            <a:off x="0" y="0"/>
            <a:ext cx="106934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45062" name="Rectangle 6"/>
          <p:cNvSpPr>
            <a:spLocks noChangeArrowheads="1"/>
          </p:cNvSpPr>
          <p:nvPr/>
        </p:nvSpPr>
        <p:spPr bwMode="auto">
          <a:xfrm>
            <a:off x="0" y="457200"/>
            <a:ext cx="10693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45063" name="Rectangle 7"/>
          <p:cNvSpPr>
            <a:spLocks noChangeArrowheads="1"/>
          </p:cNvSpPr>
          <p:nvPr/>
        </p:nvSpPr>
        <p:spPr bwMode="auto">
          <a:xfrm>
            <a:off x="0" y="457200"/>
            <a:ext cx="10693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47105" name="Rectangle 1"/>
          <p:cNvSpPr>
            <a:spLocks noChangeArrowheads="1"/>
          </p:cNvSpPr>
          <p:nvPr/>
        </p:nvSpPr>
        <p:spPr bwMode="auto">
          <a:xfrm>
            <a:off x="846106" y="1208863"/>
            <a:ext cx="9144064" cy="2523768"/>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Как возникли «подводные волны»?</a:t>
            </a:r>
            <a:endParaRPr kumimoji="0" lang="ru-RU"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Подводные волны, также называемые «внутренними волнами», находятся под поверхностью океана и скрыты от наших глаз. Они поднимают поверхность океана всего на несколько сантиметров, потому их крайне непросто обнаружить, и помочь тут могут лишь спутники.</a:t>
            </a:r>
            <a:r>
              <a:rPr kumimoji="0" lang="ru-RU" sz="12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Самые большие внутренние волны возникают в проливе </a:t>
            </a:r>
            <a:r>
              <a:rPr kumimoji="0" lang="ru-RU"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Лусон</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между Филиппинами и Тайванем. Они могут подниматься на 170 метров и преодолевают большие расстояния, перемещаясь за секунду лишь на несколько сантиметров.</a:t>
            </a:r>
            <a:r>
              <a:rPr lang="ru-RU" sz="1200" dirty="0" smtClean="0">
                <a:latin typeface="Times New Roman" pitchFamily="18" charset="0"/>
                <a:ea typeface="Times New Roman" pitchFamily="18" charset="0"/>
                <a:cs typeface="Times New Roman" pitchFamily="18" charset="0"/>
              </a:rPr>
              <a:t>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Специалисты считают, что мы должны понять, как возникают эти волны, так как они могут быть важным фактором глобального изменения климата. Вода внутренних волн холодная и солёная. Она перемешивается с водой, более тёплой и не такой солёной. Внутренние волны переносят через океан большие объёмы соли, тепла и питательных веществ. Именно с их помощью тепло передаётся от поверхности океана к его глубинам.</a:t>
            </a:r>
            <a:r>
              <a:rPr lang="ru-RU" sz="1200" dirty="0" smtClean="0">
                <a:latin typeface="Times New Roman" pitchFamily="18" charset="0"/>
                <a:ea typeface="Times New Roman" pitchFamily="18" charset="0"/>
                <a:cs typeface="Times New Roman" pitchFamily="18" charset="0"/>
              </a:rPr>
              <a:t>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Исследователи давно хотели понять, как возникают огромные внутренние волны в проливе </a:t>
            </a:r>
            <a:r>
              <a:rPr kumimoji="0" lang="ru-RU"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Лусон</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Их трудно увидеть в океане, однако приборы могут обнаружить разницу в плотности между внутренней волной и водой, которая её окружает. Специалисты для начала решили смоделировать процесс возникновения волн в 15-метровом резервуаре. Получить внутренние волны удалось, подав под давлением поток холодной воды на два «горных хребта», находящихся на дне резервуара. Так что, кажется, что огромные внутренние волны возникают из-за цепочки горных хребтов, находящихся на дне пролива.</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7106" name="Rectangle 2"/>
          <p:cNvSpPr>
            <a:spLocks noChangeArrowheads="1"/>
          </p:cNvSpPr>
          <p:nvPr/>
        </p:nvSpPr>
        <p:spPr bwMode="auto">
          <a:xfrm>
            <a:off x="846106" y="3780631"/>
            <a:ext cx="7572428" cy="269304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Происхождение океанов Земли.</a:t>
            </a:r>
            <a:endParaRPr lang="ru-RU" sz="1300" b="1" dirty="0" smtClean="0">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Вода покрывает около 70% поверхности нашей планеты. Раньше учёные думали, что на момент возникновения Земли воды на ней не было, а её поверхность была расплавлена из-за столкновений с различными космическими телами. Считалось, что вода появилась на планете гораздо позже, в результате столкновений с астероидами и влажными кометами.</a:t>
            </a:r>
            <a:r>
              <a:rPr lang="ru-RU" sz="1200" dirty="0" smtClean="0">
                <a:latin typeface="Times New Roman" pitchFamily="18" charset="0"/>
                <a:ea typeface="Times New Roman" pitchFamily="18" charset="0"/>
                <a:cs typeface="Times New Roman" pitchFamily="18" charset="0"/>
              </a:rPr>
              <a:t>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Однако новое исследование показывает, что вода была на поверхности Земли ещё на этапе её формирования. То же самое может быть верно и для других планет Солнечной системы.</a:t>
            </a:r>
            <a:r>
              <a:rPr lang="ru-RU" sz="1200" dirty="0" smtClean="0">
                <a:latin typeface="Times New Roman" pitchFamily="18" charset="0"/>
                <a:ea typeface="Times New Roman" pitchFamily="18" charset="0"/>
                <a:cs typeface="Times New Roman" pitchFamily="18" charset="0"/>
              </a:rPr>
              <a:t>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Чтобы определить, когда вода попала на Землю, исследователи сравнили две группы метеоритов. Первой группой были углеродистые хондриты, самые древние метеориты из когда-либо обнаруженных.</a:t>
            </a:r>
            <a:r>
              <a:rPr kumimoji="0" lang="ru-RU" sz="12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Появились они примерно в то же время, что и наше Солнце, ещё до того, как возникли планеты Солнечной системы.</a:t>
            </a:r>
            <a:r>
              <a:rPr lang="ru-RU" sz="1200" dirty="0" smtClean="0">
                <a:latin typeface="Times New Roman" pitchFamily="18" charset="0"/>
                <a:ea typeface="Times New Roman" pitchFamily="18" charset="0"/>
                <a:cs typeface="Times New Roman" pitchFamily="18" charset="0"/>
              </a:rPr>
              <a:t>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Вторая группа — это метеориты, прилетевшие от Весты, крупного астероида, который сформировался в тот же самый период, что и Земля, то есть примерно через 14 млн лет после рождения Солнечной системы.</a:t>
            </a:r>
            <a:r>
              <a:rPr lang="ru-RU" sz="1200" dirty="0" smtClean="0">
                <a:latin typeface="Times New Roman" pitchFamily="18" charset="0"/>
                <a:ea typeface="Times New Roman" pitchFamily="18" charset="0"/>
                <a:cs typeface="Times New Roman" pitchFamily="18" charset="0"/>
              </a:rPr>
              <a:t>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Эти два типа метеоритов имеют один и тот же химический состав и содержат много воды. По этой причине исследователи считают, что Земля образовалась с водой на поверхности, занесённой туда углеродистыми хондритами около 4,6 </a:t>
            </a:r>
            <a:r>
              <a:rPr kumimoji="0" lang="ru-RU"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млрд</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лет назад.</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680947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859742" y="443850"/>
            <a:ext cx="9165354" cy="693575"/>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lnSpc>
                <a:spcPct val="100000"/>
              </a:lnSpc>
            </a:pPr>
            <a:r>
              <a:rPr lang="ru-RU" sz="4100" b="1" dirty="0" smtClean="0">
                <a:solidFill>
                  <a:srgbClr val="002060"/>
                </a:solidFill>
                <a:latin typeface="Times New Roman" pitchFamily="18" charset="0"/>
                <a:cs typeface="Times New Roman" pitchFamily="18" charset="0"/>
              </a:rPr>
              <a:t>Фоторепортаж</a:t>
            </a:r>
            <a:endParaRPr lang="ru-RU" sz="1600" dirty="0">
              <a:solidFill>
                <a:srgbClr val="002060"/>
              </a:solidFill>
              <a:latin typeface="Times New Roman" pitchFamily="18" charset="0"/>
              <a:cs typeface="Times New Roman" pitchFamily="18" charset="0"/>
            </a:endParaRPr>
          </a:p>
        </p:txBody>
      </p:sp>
      <p:sp>
        <p:nvSpPr>
          <p:cNvPr id="45061" name="Rectangle 5"/>
          <p:cNvSpPr>
            <a:spLocks noChangeArrowheads="1"/>
          </p:cNvSpPr>
          <p:nvPr/>
        </p:nvSpPr>
        <p:spPr bwMode="auto">
          <a:xfrm>
            <a:off x="0" y="0"/>
            <a:ext cx="106934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45062" name="Rectangle 6"/>
          <p:cNvSpPr>
            <a:spLocks noChangeArrowheads="1"/>
          </p:cNvSpPr>
          <p:nvPr/>
        </p:nvSpPr>
        <p:spPr bwMode="auto">
          <a:xfrm>
            <a:off x="0" y="457200"/>
            <a:ext cx="10693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45063" name="Rectangle 7"/>
          <p:cNvSpPr>
            <a:spLocks noChangeArrowheads="1"/>
          </p:cNvSpPr>
          <p:nvPr/>
        </p:nvSpPr>
        <p:spPr bwMode="auto">
          <a:xfrm>
            <a:off x="0" y="457200"/>
            <a:ext cx="10693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pic>
        <p:nvPicPr>
          <p:cNvPr id="11265" name="Picture 1" descr="D:\ЖСШ №1 2016-2017 год\Школьная газета ЖСШ№1 2016-2017 год\Новая папка\Новая папка\images.jpg"/>
          <p:cNvPicPr preferRelativeResize="0">
            <a:picLocks noChangeArrowheads="1"/>
          </p:cNvPicPr>
          <p:nvPr/>
        </p:nvPicPr>
        <p:blipFill>
          <a:blip r:embed="rId2"/>
          <a:srcRect/>
          <a:stretch>
            <a:fillRect/>
          </a:stretch>
        </p:blipFill>
        <p:spPr bwMode="auto">
          <a:xfrm>
            <a:off x="846106" y="1208863"/>
            <a:ext cx="2880000" cy="1800000"/>
          </a:xfrm>
          <a:prstGeom prst="rect">
            <a:avLst/>
          </a:prstGeom>
          <a:noFill/>
        </p:spPr>
      </p:pic>
      <p:pic>
        <p:nvPicPr>
          <p:cNvPr id="11266" name="Picture 2" descr="D:\ЖСШ №1 2016-2017 год\Школьная газета ЖСШ№1 2016-2017 год\Новая папка\Новая папка\скачанные файлы.jpg"/>
          <p:cNvPicPr preferRelativeResize="0">
            <a:picLocks noChangeArrowheads="1"/>
          </p:cNvPicPr>
          <p:nvPr/>
        </p:nvPicPr>
        <p:blipFill>
          <a:blip r:embed="rId3"/>
          <a:srcRect/>
          <a:stretch>
            <a:fillRect/>
          </a:stretch>
        </p:blipFill>
        <p:spPr bwMode="auto">
          <a:xfrm>
            <a:off x="988982" y="3066251"/>
            <a:ext cx="2520000" cy="1800000"/>
          </a:xfrm>
          <a:prstGeom prst="rect">
            <a:avLst/>
          </a:prstGeom>
          <a:noFill/>
        </p:spPr>
      </p:pic>
      <p:pic>
        <p:nvPicPr>
          <p:cNvPr id="11267" name="Picture 3" descr="D:\ЖСШ №1 2016-2017 год\Школьная газета ЖСШ№1 2016-2017 год\Новая папка\Новая папка\скачанные файлы (1).jpg"/>
          <p:cNvPicPr preferRelativeResize="0">
            <a:picLocks noChangeArrowheads="1"/>
          </p:cNvPicPr>
          <p:nvPr/>
        </p:nvPicPr>
        <p:blipFill>
          <a:blip r:embed="rId4"/>
          <a:srcRect/>
          <a:stretch>
            <a:fillRect/>
          </a:stretch>
        </p:blipFill>
        <p:spPr bwMode="auto">
          <a:xfrm>
            <a:off x="2274866" y="4995077"/>
            <a:ext cx="2880000" cy="1800000"/>
          </a:xfrm>
          <a:prstGeom prst="rect">
            <a:avLst/>
          </a:prstGeom>
          <a:noFill/>
        </p:spPr>
      </p:pic>
      <p:pic>
        <p:nvPicPr>
          <p:cNvPr id="11268" name="Picture 4" descr="D:\ЖСШ №1 2016-2017 год\Школьная газета ЖСШ№1 2016-2017 год\Новая папка\Новая папка\images (2).jpg"/>
          <p:cNvPicPr preferRelativeResize="0">
            <a:picLocks noChangeArrowheads="1"/>
          </p:cNvPicPr>
          <p:nvPr/>
        </p:nvPicPr>
        <p:blipFill>
          <a:blip r:embed="rId5"/>
          <a:srcRect/>
          <a:stretch>
            <a:fillRect/>
          </a:stretch>
        </p:blipFill>
        <p:spPr bwMode="auto">
          <a:xfrm>
            <a:off x="7346964" y="3066251"/>
            <a:ext cx="2520000" cy="1800000"/>
          </a:xfrm>
          <a:prstGeom prst="rect">
            <a:avLst/>
          </a:prstGeom>
          <a:noFill/>
        </p:spPr>
      </p:pic>
      <p:pic>
        <p:nvPicPr>
          <p:cNvPr id="11269" name="Picture 5" descr="D:\ЖСШ №1 2016-2017 год\Школьная газета ЖСШ№1 2016-2017 год\Новая папка\Новая папка\images (3).jpg"/>
          <p:cNvPicPr preferRelativeResize="0">
            <a:picLocks noChangeArrowheads="1"/>
          </p:cNvPicPr>
          <p:nvPr/>
        </p:nvPicPr>
        <p:blipFill>
          <a:blip r:embed="rId6"/>
          <a:srcRect/>
          <a:stretch>
            <a:fillRect/>
          </a:stretch>
        </p:blipFill>
        <p:spPr bwMode="auto">
          <a:xfrm>
            <a:off x="5489576" y="4995077"/>
            <a:ext cx="2880000" cy="1800000"/>
          </a:xfrm>
          <a:prstGeom prst="rect">
            <a:avLst/>
          </a:prstGeom>
          <a:noFill/>
        </p:spPr>
      </p:pic>
      <p:pic>
        <p:nvPicPr>
          <p:cNvPr id="11270" name="Picture 6" descr="D:\ЖСШ №1 2016-2017 год\Школьная газета ЖСШ№1 2016-2017 год\Новая папка\Новая папка\скачанные файлы (2).jpg"/>
          <p:cNvPicPr preferRelativeResize="0">
            <a:picLocks noChangeArrowheads="1"/>
          </p:cNvPicPr>
          <p:nvPr/>
        </p:nvPicPr>
        <p:blipFill>
          <a:blip r:embed="rId7"/>
          <a:srcRect/>
          <a:stretch>
            <a:fillRect/>
          </a:stretch>
        </p:blipFill>
        <p:spPr bwMode="auto">
          <a:xfrm>
            <a:off x="3989378" y="1208863"/>
            <a:ext cx="2880000" cy="1800000"/>
          </a:xfrm>
          <a:prstGeom prst="rect">
            <a:avLst/>
          </a:prstGeom>
          <a:noFill/>
        </p:spPr>
      </p:pic>
      <p:pic>
        <p:nvPicPr>
          <p:cNvPr id="11272" name="Picture 8" descr="D:\ЖСШ №1 2016-2017 год\Школьная газета ЖСШ№1 2016-2017 год\Новая папка\Новая папка\скачанные файлы (5).jpg"/>
          <p:cNvPicPr preferRelativeResize="0">
            <a:picLocks noChangeArrowheads="1"/>
          </p:cNvPicPr>
          <p:nvPr/>
        </p:nvPicPr>
        <p:blipFill>
          <a:blip r:embed="rId8"/>
          <a:srcRect/>
          <a:stretch>
            <a:fillRect/>
          </a:stretch>
        </p:blipFill>
        <p:spPr bwMode="auto">
          <a:xfrm>
            <a:off x="7132650" y="1208863"/>
            <a:ext cx="2880000" cy="1800000"/>
          </a:xfrm>
          <a:prstGeom prst="rect">
            <a:avLst/>
          </a:prstGeom>
          <a:noFill/>
        </p:spPr>
      </p:pic>
      <p:pic>
        <p:nvPicPr>
          <p:cNvPr id="11273" name="Picture 9" descr="D:\ЖСШ №1 2016-2017 год\Школьная газета ЖСШ№1 2016-2017 год\Новая папка\Новая папка\images (11).jpg"/>
          <p:cNvPicPr preferRelativeResize="0">
            <a:picLocks noChangeArrowheads="1"/>
          </p:cNvPicPr>
          <p:nvPr/>
        </p:nvPicPr>
        <p:blipFill>
          <a:blip r:embed="rId9"/>
          <a:srcRect/>
          <a:stretch>
            <a:fillRect/>
          </a:stretch>
        </p:blipFill>
        <p:spPr bwMode="auto">
          <a:xfrm>
            <a:off x="3989378" y="3066251"/>
            <a:ext cx="2880000" cy="1800000"/>
          </a:xfrm>
          <a:prstGeom prst="rect">
            <a:avLst/>
          </a:prstGeom>
          <a:noFill/>
        </p:spPr>
      </p:pic>
    </p:spTree>
    <p:extLst>
      <p:ext uri="{BB962C8B-B14F-4D97-AF65-F5344CB8AC3E}">
        <p14:creationId xmlns:p14="http://schemas.microsoft.com/office/powerpoint/2010/main" xmlns="" val="680947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859742" y="443850"/>
            <a:ext cx="9165354" cy="693575"/>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lnSpc>
                <a:spcPct val="100000"/>
              </a:lnSpc>
            </a:pPr>
            <a:r>
              <a:rPr lang="ru-RU" sz="4100" b="1" dirty="0" smtClean="0">
                <a:solidFill>
                  <a:srgbClr val="002060"/>
                </a:solidFill>
                <a:latin typeface="Times New Roman" pitchFamily="18" charset="0"/>
                <a:cs typeface="Times New Roman" pitchFamily="18" charset="0"/>
              </a:rPr>
              <a:t>1 мая – День единства народов РК </a:t>
            </a:r>
            <a:r>
              <a:rPr lang="ru-RU" sz="1600" dirty="0" smtClean="0">
                <a:solidFill>
                  <a:srgbClr val="002060"/>
                </a:solidFill>
                <a:latin typeface="Times New Roman" pitchFamily="18" charset="0"/>
                <a:cs typeface="Times New Roman" pitchFamily="18" charset="0"/>
              </a:rPr>
              <a:t/>
            </a:r>
            <a:br>
              <a:rPr lang="ru-RU" sz="1600" dirty="0" smtClean="0">
                <a:solidFill>
                  <a:srgbClr val="002060"/>
                </a:solidFill>
                <a:latin typeface="Times New Roman" pitchFamily="18" charset="0"/>
                <a:cs typeface="Times New Roman" pitchFamily="18" charset="0"/>
              </a:rPr>
            </a:br>
            <a:endParaRPr lang="ru-RU" sz="1600" dirty="0">
              <a:solidFill>
                <a:srgbClr val="002060"/>
              </a:solidFill>
              <a:latin typeface="Times New Roman" pitchFamily="18" charset="0"/>
              <a:cs typeface="Times New Roman" pitchFamily="18" charset="0"/>
            </a:endParaRPr>
          </a:p>
        </p:txBody>
      </p:sp>
      <p:sp>
        <p:nvSpPr>
          <p:cNvPr id="30722" name="Rectangle 2"/>
          <p:cNvSpPr>
            <a:spLocks noChangeArrowheads="1"/>
          </p:cNvSpPr>
          <p:nvPr/>
        </p:nvSpPr>
        <p:spPr bwMode="auto">
          <a:xfrm>
            <a:off x="0" y="0"/>
            <a:ext cx="106934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6625" name="Rectangle 1"/>
          <p:cNvSpPr>
            <a:spLocks noChangeArrowheads="1"/>
          </p:cNvSpPr>
          <p:nvPr/>
        </p:nvSpPr>
        <p:spPr bwMode="auto">
          <a:xfrm>
            <a:off x="917544" y="1208863"/>
            <a:ext cx="9072626" cy="332398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      Казахстан — многонациональное государство.</a:t>
            </a:r>
            <a:r>
              <a:rPr kumimoji="0" lang="ru-RU" sz="1400" b="0" i="0" u="none" strike="noStrike" cap="none" normalizeH="0" dirty="0" smtClean="0">
                <a:ln>
                  <a:noFill/>
                </a:ln>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Праздник Первого мая в Казахстане отмечается ежегодно под названием Праздника единства народа Казахстана и является государственным. </a:t>
            </a:r>
          </a:p>
          <a:p>
            <a:pPr lvl="0" algn="just" defTabSz="914400" fontAlgn="base">
              <a:spcBef>
                <a:spcPct val="0"/>
              </a:spcBef>
              <a:spcAft>
                <a:spcPct val="0"/>
              </a:spcAft>
            </a:pP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      Цель праздника — укрепление стабильности и межэтнического согласия, демонстрация достижений казахстанской модели межкультурного диалога. В этот день всегда проводятся праздничные мероприятия по сплочению всех народов</a:t>
            </a:r>
            <a:r>
              <a:rPr kumimoji="0" lang="ru-RU" sz="1400" b="0" i="0" u="none" strike="noStrike" cap="none" normalizeH="0" dirty="0" smtClean="0">
                <a:ln>
                  <a:noFill/>
                </a:ln>
                <a:effectLst/>
                <a:latin typeface="Times New Roman" pitchFamily="18" charset="0"/>
                <a:ea typeface="Times New Roman" pitchFamily="18" charset="0"/>
                <a:cs typeface="Times New Roman" pitchFamily="18" charset="0"/>
              </a:rPr>
              <a:t> (</a:t>
            </a:r>
            <a:r>
              <a:rPr lang="ru-RU" sz="1400" dirty="0" smtClean="0">
                <a:latin typeface="Times New Roman" pitchFamily="18" charset="0"/>
                <a:ea typeface="Times New Roman" pitchFamily="18" charset="0"/>
                <a:cs typeface="Times New Roman" pitchFamily="18" charset="0"/>
              </a:rPr>
              <a:t>более ста пятидесяти национальностей и народностей), проживающих </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в Республике. </a:t>
            </a:r>
          </a:p>
          <a:p>
            <a:pPr lvl="0" algn="just" defTabSz="914400" fontAlgn="base">
              <a:spcBef>
                <a:spcPct val="0"/>
              </a:spcBef>
              <a:spcAft>
                <a:spcPct val="0"/>
              </a:spcAft>
            </a:pP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      1 мая — День международной солидарности трудящихся — в странах бывшего Советского Союза имел много лет «политическую окраску» и отмечался демонстрациями, массовыми гуляниями, украшался портретами политических деятелей, передовиков производства, лозунгами, призывами, плакатами и диаграммами о достижениях в той или иной отрасли народного хозяйства, науки, культуры. </a:t>
            </a:r>
          </a:p>
          <a:p>
            <a:pPr lvl="0" algn="just" defTabSz="914400" fontAlgn="base">
              <a:spcBef>
                <a:spcPct val="0"/>
              </a:spcBef>
              <a:spcAft>
                <a:spcPct val="0"/>
              </a:spcAft>
            </a:pP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      С приобретением независимости Республикой Казахстан этот весенний праздник сохранился и стал называться «Праздник единства народа Казахстана», согласно указу президента Казахстана Нурсултана Назарбаева от 18 октября 1995 года. </a:t>
            </a:r>
          </a:p>
          <a:p>
            <a:pPr lvl="0" algn="just" defTabSz="914400" fontAlgn="base">
              <a:spcBef>
                <a:spcPct val="0"/>
              </a:spcBef>
              <a:spcAft>
                <a:spcPct val="0"/>
              </a:spcAft>
            </a:pP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      Сегодня этот яркий весенний праздник проходит в каждом городе Казахстана дружным шествием по центральным улицам городов, а также проведением множества увеселительных, культурно-массовых, общественно-политических и торжественных мероприятий. </a:t>
            </a:r>
            <a:r>
              <a:rPr kumimoji="0" lang="ru-RU" sz="1400" b="0" i="0" u="none" strike="noStrike" cap="none" normalizeH="0" baseline="0" dirty="0" smtClean="0">
                <a:ln>
                  <a:noFill/>
                </a:ln>
                <a:effectLst/>
                <a:latin typeface="Times New Roman" pitchFamily="18" charset="0"/>
                <a:cs typeface="Times New Roman" pitchFamily="18" charset="0"/>
              </a:rPr>
              <a:t> </a:t>
            </a:r>
          </a:p>
        </p:txBody>
      </p:sp>
      <p:pic>
        <p:nvPicPr>
          <p:cNvPr id="26627" name="Picture 3" descr="D:\ЖСШ №1 2016-2017 год\Школьная газета ЖСШ№1 2016-2017 год\Новая папка\1 мая\скачанные файлы (1).jpg"/>
          <p:cNvPicPr>
            <a:picLocks noChangeAspect="1" noChangeArrowheads="1"/>
          </p:cNvPicPr>
          <p:nvPr/>
        </p:nvPicPr>
        <p:blipFill>
          <a:blip r:embed="rId2"/>
          <a:srcRect/>
          <a:stretch>
            <a:fillRect/>
          </a:stretch>
        </p:blipFill>
        <p:spPr bwMode="auto">
          <a:xfrm>
            <a:off x="1203296" y="4637887"/>
            <a:ext cx="7072362" cy="2121709"/>
          </a:xfrm>
          <a:prstGeom prst="rect">
            <a:avLst/>
          </a:prstGeom>
          <a:noFill/>
        </p:spPr>
      </p:pic>
    </p:spTree>
    <p:extLst>
      <p:ext uri="{BB962C8B-B14F-4D97-AF65-F5344CB8AC3E}">
        <p14:creationId xmlns:p14="http://schemas.microsoft.com/office/powerpoint/2010/main" xmlns="" val="680947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859742" y="443850"/>
            <a:ext cx="9165354" cy="693575"/>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lnSpc>
                <a:spcPct val="100000"/>
              </a:lnSpc>
            </a:pPr>
            <a:r>
              <a:rPr lang="ru-RU" sz="4100" b="1" dirty="0" smtClean="0">
                <a:solidFill>
                  <a:srgbClr val="002060"/>
                </a:solidFill>
                <a:latin typeface="Times New Roman" pitchFamily="18" charset="0"/>
                <a:cs typeface="Times New Roman" pitchFamily="18" charset="0"/>
              </a:rPr>
              <a:t>Фоторепортаж</a:t>
            </a:r>
            <a:endParaRPr lang="ru-RU" sz="1600" dirty="0">
              <a:solidFill>
                <a:srgbClr val="002060"/>
              </a:solidFill>
              <a:latin typeface="Times New Roman" pitchFamily="18" charset="0"/>
              <a:cs typeface="Times New Roman" pitchFamily="18" charset="0"/>
            </a:endParaRPr>
          </a:p>
        </p:txBody>
      </p:sp>
      <p:sp>
        <p:nvSpPr>
          <p:cNvPr id="45061" name="Rectangle 5"/>
          <p:cNvSpPr>
            <a:spLocks noChangeArrowheads="1"/>
          </p:cNvSpPr>
          <p:nvPr/>
        </p:nvSpPr>
        <p:spPr bwMode="auto">
          <a:xfrm>
            <a:off x="0" y="0"/>
            <a:ext cx="106934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45062" name="Rectangle 6"/>
          <p:cNvSpPr>
            <a:spLocks noChangeArrowheads="1"/>
          </p:cNvSpPr>
          <p:nvPr/>
        </p:nvSpPr>
        <p:spPr bwMode="auto">
          <a:xfrm>
            <a:off x="0" y="457200"/>
            <a:ext cx="10693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45063" name="Rectangle 7"/>
          <p:cNvSpPr>
            <a:spLocks noChangeArrowheads="1"/>
          </p:cNvSpPr>
          <p:nvPr/>
        </p:nvSpPr>
        <p:spPr bwMode="auto">
          <a:xfrm>
            <a:off x="0" y="457200"/>
            <a:ext cx="10693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pic>
        <p:nvPicPr>
          <p:cNvPr id="40962" name="Picture 2" descr="D:\ЖСШ №1 2016-2017 год\Школьная газета ЖСШ№1 2016-2017 год\Новая папка\Новая папка\images (4).jpg"/>
          <p:cNvPicPr preferRelativeResize="0">
            <a:picLocks noChangeArrowheads="1"/>
          </p:cNvPicPr>
          <p:nvPr/>
        </p:nvPicPr>
        <p:blipFill>
          <a:blip r:embed="rId2"/>
          <a:srcRect/>
          <a:stretch>
            <a:fillRect/>
          </a:stretch>
        </p:blipFill>
        <p:spPr bwMode="auto">
          <a:xfrm>
            <a:off x="7489840" y="1208863"/>
            <a:ext cx="2520000" cy="1800000"/>
          </a:xfrm>
          <a:prstGeom prst="rect">
            <a:avLst/>
          </a:prstGeom>
          <a:noFill/>
        </p:spPr>
      </p:pic>
      <p:pic>
        <p:nvPicPr>
          <p:cNvPr id="40963" name="Picture 3" descr="D:\ЖСШ №1 2016-2017 год\Школьная газета ЖСШ№1 2016-2017 год\Новая папка\Новая папка\images (5).jpg"/>
          <p:cNvPicPr preferRelativeResize="0">
            <a:picLocks noChangeArrowheads="1"/>
          </p:cNvPicPr>
          <p:nvPr/>
        </p:nvPicPr>
        <p:blipFill>
          <a:blip r:embed="rId3"/>
          <a:srcRect/>
          <a:stretch>
            <a:fillRect/>
          </a:stretch>
        </p:blipFill>
        <p:spPr bwMode="auto">
          <a:xfrm>
            <a:off x="6989774" y="3209127"/>
            <a:ext cx="2520000" cy="1800000"/>
          </a:xfrm>
          <a:prstGeom prst="rect">
            <a:avLst/>
          </a:prstGeom>
          <a:noFill/>
        </p:spPr>
      </p:pic>
      <p:pic>
        <p:nvPicPr>
          <p:cNvPr id="40964" name="Picture 4" descr="D:\ЖСШ №1 2016-2017 год\Школьная газета ЖСШ№1 2016-2017 год\Новая папка\Новая папка\images (6).jpg"/>
          <p:cNvPicPr preferRelativeResize="0">
            <a:picLocks noChangeArrowheads="1"/>
          </p:cNvPicPr>
          <p:nvPr/>
        </p:nvPicPr>
        <p:blipFill>
          <a:blip r:embed="rId4"/>
          <a:srcRect/>
          <a:stretch>
            <a:fillRect/>
          </a:stretch>
        </p:blipFill>
        <p:spPr bwMode="auto">
          <a:xfrm>
            <a:off x="5489576" y="5137953"/>
            <a:ext cx="2880000" cy="1800000"/>
          </a:xfrm>
          <a:prstGeom prst="rect">
            <a:avLst/>
          </a:prstGeom>
          <a:noFill/>
        </p:spPr>
      </p:pic>
      <p:pic>
        <p:nvPicPr>
          <p:cNvPr id="40965" name="Picture 5" descr="D:\ЖСШ №1 2016-2017 год\Школьная газета ЖСШ№1 2016-2017 год\Новая папка\Новая папка\скачанные файлы (7).jpg"/>
          <p:cNvPicPr preferRelativeResize="0">
            <a:picLocks noChangeArrowheads="1"/>
          </p:cNvPicPr>
          <p:nvPr/>
        </p:nvPicPr>
        <p:blipFill>
          <a:blip r:embed="rId5"/>
          <a:srcRect/>
          <a:stretch>
            <a:fillRect/>
          </a:stretch>
        </p:blipFill>
        <p:spPr bwMode="auto">
          <a:xfrm>
            <a:off x="4203692" y="3209127"/>
            <a:ext cx="2520000" cy="1800000"/>
          </a:xfrm>
          <a:prstGeom prst="rect">
            <a:avLst/>
          </a:prstGeom>
          <a:noFill/>
        </p:spPr>
      </p:pic>
      <p:pic>
        <p:nvPicPr>
          <p:cNvPr id="40966" name="Picture 6" descr="D:\ЖСШ №1 2016-2017 год\Школьная газета ЖСШ№1 2016-2017 год\Новая папка\Новая папка\images (7).jpg"/>
          <p:cNvPicPr preferRelativeResize="0">
            <a:picLocks noChangeArrowheads="1"/>
          </p:cNvPicPr>
          <p:nvPr/>
        </p:nvPicPr>
        <p:blipFill>
          <a:blip r:embed="rId6"/>
          <a:srcRect/>
          <a:stretch>
            <a:fillRect/>
          </a:stretch>
        </p:blipFill>
        <p:spPr bwMode="auto">
          <a:xfrm>
            <a:off x="917544" y="1208863"/>
            <a:ext cx="2520000" cy="1800000"/>
          </a:xfrm>
          <a:prstGeom prst="rect">
            <a:avLst/>
          </a:prstGeom>
          <a:noFill/>
        </p:spPr>
      </p:pic>
      <p:pic>
        <p:nvPicPr>
          <p:cNvPr id="40967" name="Picture 7" descr="D:\ЖСШ №1 2016-2017 год\Школьная газета ЖСШ№1 2016-2017 год\Новая папка\Новая папка\images (8).jpg"/>
          <p:cNvPicPr preferRelativeResize="0">
            <a:picLocks noChangeArrowheads="1"/>
          </p:cNvPicPr>
          <p:nvPr/>
        </p:nvPicPr>
        <p:blipFill>
          <a:blip r:embed="rId7"/>
          <a:srcRect/>
          <a:stretch>
            <a:fillRect/>
          </a:stretch>
        </p:blipFill>
        <p:spPr bwMode="auto">
          <a:xfrm>
            <a:off x="1346172" y="3209127"/>
            <a:ext cx="2520000" cy="1800000"/>
          </a:xfrm>
          <a:prstGeom prst="rect">
            <a:avLst/>
          </a:prstGeom>
          <a:noFill/>
        </p:spPr>
      </p:pic>
      <p:pic>
        <p:nvPicPr>
          <p:cNvPr id="40968" name="Picture 8" descr="D:\ЖСШ №1 2016-2017 год\Школьная газета ЖСШ№1 2016-2017 год\Новая папка\Новая папка\images (9).jpg"/>
          <p:cNvPicPr preferRelativeResize="0">
            <a:picLocks noChangeArrowheads="1"/>
          </p:cNvPicPr>
          <p:nvPr/>
        </p:nvPicPr>
        <p:blipFill>
          <a:blip r:embed="rId8"/>
          <a:srcRect/>
          <a:stretch>
            <a:fillRect/>
          </a:stretch>
        </p:blipFill>
        <p:spPr bwMode="auto">
          <a:xfrm>
            <a:off x="4203692" y="1208863"/>
            <a:ext cx="2520000" cy="1800000"/>
          </a:xfrm>
          <a:prstGeom prst="rect">
            <a:avLst/>
          </a:prstGeom>
          <a:noFill/>
        </p:spPr>
      </p:pic>
      <p:pic>
        <p:nvPicPr>
          <p:cNvPr id="40969" name="Picture 9" descr="D:\ЖСШ №1 2016-2017 год\Школьная газета ЖСШ№1 2016-2017 год\Новая папка\Новая папка\images (10).jpg"/>
          <p:cNvPicPr preferRelativeResize="0">
            <a:picLocks noChangeArrowheads="1"/>
          </p:cNvPicPr>
          <p:nvPr/>
        </p:nvPicPr>
        <p:blipFill>
          <a:blip r:embed="rId9"/>
          <a:srcRect/>
          <a:stretch>
            <a:fillRect/>
          </a:stretch>
        </p:blipFill>
        <p:spPr bwMode="auto">
          <a:xfrm>
            <a:off x="2346304" y="5137953"/>
            <a:ext cx="2880000" cy="1800000"/>
          </a:xfrm>
          <a:prstGeom prst="rect">
            <a:avLst/>
          </a:prstGeom>
          <a:noFill/>
        </p:spPr>
      </p:pic>
    </p:spTree>
    <p:extLst>
      <p:ext uri="{BB962C8B-B14F-4D97-AF65-F5344CB8AC3E}">
        <p14:creationId xmlns:p14="http://schemas.microsoft.com/office/powerpoint/2010/main" xmlns="" val="680947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859742" y="443850"/>
            <a:ext cx="9165354" cy="693575"/>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lnSpc>
                <a:spcPct val="100000"/>
              </a:lnSpc>
            </a:pPr>
            <a:r>
              <a:rPr lang="ru-RU" sz="4100" b="1" dirty="0" smtClean="0">
                <a:solidFill>
                  <a:srgbClr val="002060"/>
                </a:solidFill>
                <a:latin typeface="Times New Roman" pitchFamily="18" charset="0"/>
                <a:cs typeface="Times New Roman" pitchFamily="18" charset="0"/>
              </a:rPr>
              <a:t>Видеосюжеты ОБЖ </a:t>
            </a:r>
            <a:r>
              <a:rPr lang="ru-RU" sz="1600" dirty="0" smtClean="0">
                <a:solidFill>
                  <a:srgbClr val="002060"/>
                </a:solidFill>
                <a:latin typeface="Times New Roman" pitchFamily="18" charset="0"/>
                <a:cs typeface="Times New Roman" pitchFamily="18" charset="0"/>
              </a:rPr>
              <a:t/>
            </a:r>
            <a:br>
              <a:rPr lang="ru-RU" sz="1600" dirty="0" smtClean="0">
                <a:solidFill>
                  <a:srgbClr val="002060"/>
                </a:solidFill>
                <a:latin typeface="Times New Roman" pitchFamily="18" charset="0"/>
                <a:cs typeface="Times New Roman" pitchFamily="18" charset="0"/>
              </a:rPr>
            </a:br>
            <a:endParaRPr lang="ru-RU" sz="1600" dirty="0">
              <a:solidFill>
                <a:srgbClr val="002060"/>
              </a:solidFill>
              <a:latin typeface="Times New Roman" pitchFamily="18" charset="0"/>
              <a:cs typeface="Times New Roman" pitchFamily="18" charset="0"/>
            </a:endParaRPr>
          </a:p>
        </p:txBody>
      </p:sp>
      <p:sp>
        <p:nvSpPr>
          <p:cNvPr id="59395" name="Rectangle 3"/>
          <p:cNvSpPr>
            <a:spLocks noChangeArrowheads="1"/>
          </p:cNvSpPr>
          <p:nvPr/>
        </p:nvSpPr>
        <p:spPr bwMode="auto">
          <a:xfrm>
            <a:off x="0" y="0"/>
            <a:ext cx="106934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3555" name="Rectangle 3"/>
          <p:cNvSpPr>
            <a:spLocks noChangeArrowheads="1"/>
          </p:cNvSpPr>
          <p:nvPr/>
        </p:nvSpPr>
        <p:spPr bwMode="auto">
          <a:xfrm>
            <a:off x="0" y="0"/>
            <a:ext cx="106934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3557" name="Rectangle 5"/>
          <p:cNvSpPr>
            <a:spLocks noChangeArrowheads="1"/>
          </p:cNvSpPr>
          <p:nvPr/>
        </p:nvSpPr>
        <p:spPr bwMode="auto">
          <a:xfrm>
            <a:off x="0" y="914400"/>
            <a:ext cx="10693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2" name="Rectangle 3"/>
          <p:cNvSpPr>
            <a:spLocks noChangeArrowheads="1"/>
          </p:cNvSpPr>
          <p:nvPr/>
        </p:nvSpPr>
        <p:spPr bwMode="auto">
          <a:xfrm>
            <a:off x="0" y="0"/>
            <a:ext cx="106934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16385" name="Rectangle 1"/>
          <p:cNvSpPr>
            <a:spLocks noChangeArrowheads="1"/>
          </p:cNvSpPr>
          <p:nvPr/>
        </p:nvSpPr>
        <p:spPr bwMode="auto">
          <a:xfrm>
            <a:off x="917544" y="1208863"/>
            <a:ext cx="9072626" cy="189282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1" i="0" u="none" strike="noStrike" cap="none" normalizeH="0" baseline="0" dirty="0" smtClean="0">
                <a:ln>
                  <a:noFill/>
                </a:ln>
                <a:solidFill>
                  <a:srgbClr val="CC0000"/>
                </a:solidFill>
                <a:effectLst/>
                <a:latin typeface="Times New Roman" pitchFamily="18" charset="0"/>
                <a:ea typeface="Times New Roman" pitchFamily="18" charset="0"/>
                <a:cs typeface="Times New Roman" pitchFamily="18" charset="0"/>
              </a:rPr>
              <a:t>Видеосюжет 1.</a:t>
            </a:r>
            <a:r>
              <a:rPr kumimoji="0" lang="ru-RU" sz="13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Где можно и где нельзя играть</a:t>
            </a:r>
            <a:endParaRPr kumimoji="0" lang="ru-RU" sz="13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3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Цель: </a:t>
            </a:r>
            <a:r>
              <a:rPr kumimoji="0" lang="ru-RU"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напомнить ребятам о правилах поведения на улице, правилах дорожного движения, рассказать об опасности игр вблизи проезжей части дороги, необходимости выбирать для игр безопасные места, воспитывать желание следовать правилам дорожного движения.</a:t>
            </a:r>
            <a:endParaRPr kumimoji="0" lang="ru-RU" sz="13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3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Краткое содержание: </a:t>
            </a:r>
            <a:r>
              <a:rPr kumimoji="0" lang="ru-RU"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Илья выносит во двор мяч и предлагает здесь же во дворе организовать игру в футбол. Алеша отказывается, объясняя это тем, что игра вблизи проезжей части дороги опасна. Он говорит другу, что не может нарушить правила дорожного движения, так как дал клятву. Илья заинтересован тем, какую же клятву дал друг. По пути к спортивной площадке Алеша рассказывает, что он юный инспектор дорожного движения и обязан соблюдать все правила. В процессе беседы друзья обсуждают, где безопасно, а где опасно организовывать игры.</a:t>
            </a:r>
            <a:r>
              <a:rPr kumimoji="0" lang="ru-RU" sz="13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
        <p:nvSpPr>
          <p:cNvPr id="16386" name="Rectangle 2"/>
          <p:cNvSpPr>
            <a:spLocks noChangeArrowheads="1"/>
          </p:cNvSpPr>
          <p:nvPr/>
        </p:nvSpPr>
        <p:spPr bwMode="auto">
          <a:xfrm>
            <a:off x="917544" y="3209127"/>
            <a:ext cx="9072626" cy="1292662"/>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1" i="0" u="none" strike="noStrike" cap="none" normalizeH="0" baseline="0" dirty="0" smtClean="0">
                <a:ln>
                  <a:noFill/>
                </a:ln>
                <a:solidFill>
                  <a:srgbClr val="CC0000"/>
                </a:solidFill>
                <a:effectLst/>
                <a:latin typeface="Times New Roman" pitchFamily="18" charset="0"/>
                <a:ea typeface="Times New Roman" pitchFamily="18" charset="0"/>
                <a:cs typeface="Times New Roman" pitchFamily="18" charset="0"/>
              </a:rPr>
              <a:t>Видеосюжет 2. </a:t>
            </a:r>
            <a:r>
              <a:rPr kumimoji="0" lang="ru-RU" sz="13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Поведение на остановочном пункте маршрутного транспорта</a:t>
            </a:r>
            <a:endParaRPr kumimoji="0" lang="ru-RU" sz="13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3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Цель: </a:t>
            </a:r>
            <a:r>
              <a:rPr kumimoji="0" lang="ru-RU"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напомнить ребятам о правилах поведения на остановочном пункте маршрутного транспорта, о необходимости безопасного поведения на улицах города, воспитывать желание выполнять правила дорожного движения.</a:t>
            </a:r>
            <a:endParaRPr kumimoji="0" lang="ru-RU" sz="13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3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Краткое содержание: </a:t>
            </a:r>
            <a:r>
              <a:rPr kumimoji="0" lang="ru-RU"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Алеся рассказывает о поведении своих одноклассников на остановочном пункте маршрутного транспорта, осуждает их за невыполнение правил безопасного поведения. Перечисляет правила поведения на остановочном пункте маршрутного транспорта.</a:t>
            </a:r>
            <a:r>
              <a:rPr kumimoji="0" lang="ru-RU" sz="13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
        <p:nvSpPr>
          <p:cNvPr id="16387" name="Rectangle 3"/>
          <p:cNvSpPr>
            <a:spLocks noChangeArrowheads="1"/>
          </p:cNvSpPr>
          <p:nvPr/>
        </p:nvSpPr>
        <p:spPr bwMode="auto">
          <a:xfrm>
            <a:off x="917544" y="4566449"/>
            <a:ext cx="7429552" cy="1892826"/>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1" i="0" u="none" strike="noStrike" cap="none" normalizeH="0" baseline="0" dirty="0" smtClean="0">
                <a:ln>
                  <a:noFill/>
                </a:ln>
                <a:solidFill>
                  <a:srgbClr val="CC0000"/>
                </a:solidFill>
                <a:effectLst/>
                <a:latin typeface="Times New Roman" pitchFamily="18" charset="0"/>
                <a:ea typeface="Times New Roman" pitchFamily="18" charset="0"/>
                <a:cs typeface="Times New Roman" pitchFamily="18" charset="0"/>
              </a:rPr>
              <a:t>Видеосюжет 3. </a:t>
            </a:r>
            <a:r>
              <a:rPr kumimoji="0" lang="ru-RU" sz="13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Безопасность в местах массового скопления людей</a:t>
            </a:r>
            <a:endParaRPr kumimoji="0" lang="ru-RU" sz="13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3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Цель:</a:t>
            </a:r>
            <a:r>
              <a:rPr kumimoji="0" lang="ru-RU" sz="13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познакомить учащихся с основными правилами безопасности в местах массового скопления людей, напомнить об алгоритме действий в различных ситуациях, которые могут возникнуть в местах массового скопления людей, воспитывать основы безопасности.</a:t>
            </a:r>
            <a:endParaRPr kumimoji="0" lang="ru-RU" sz="13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3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Краткое содержание: </a:t>
            </a:r>
            <a:r>
              <a:rPr kumimoji="0" lang="ru-RU"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сестра собирается пойти вместе с мамой в большой торговый центр. Брат одобряет выбранную сестрой одежду, объясняет, что яркая одежда поможет маме быстро найти сестру среди других людей, если вдруг мама и Даша потеряют друг друга. В процессе беседы обсуждается алгоритм действий, если возникнет ситуация, когда ребенок потерялся. Юра рассказывает сестре об основных правилах поведения в толпе.</a:t>
            </a:r>
            <a:r>
              <a:rPr kumimoji="0" lang="ru-RU" sz="13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Tree>
    <p:extLst>
      <p:ext uri="{BB962C8B-B14F-4D97-AF65-F5344CB8AC3E}">
        <p14:creationId xmlns:p14="http://schemas.microsoft.com/office/powerpoint/2010/main" xmlns="" val="32282301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859742" y="443850"/>
            <a:ext cx="9165354" cy="693575"/>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lnSpc>
                <a:spcPct val="100000"/>
              </a:lnSpc>
            </a:pPr>
            <a:r>
              <a:rPr lang="ru-RU" sz="4100" b="1" dirty="0" smtClean="0">
                <a:solidFill>
                  <a:srgbClr val="002060"/>
                </a:solidFill>
                <a:latin typeface="Times New Roman" pitchFamily="18" charset="0"/>
                <a:cs typeface="Times New Roman" pitchFamily="18" charset="0"/>
              </a:rPr>
              <a:t>Видеосюжеты ОБЖ</a:t>
            </a:r>
            <a:endParaRPr lang="ru-RU" sz="1600" dirty="0">
              <a:solidFill>
                <a:srgbClr val="002060"/>
              </a:solidFill>
              <a:latin typeface="Times New Roman" pitchFamily="18" charset="0"/>
              <a:cs typeface="Times New Roman" pitchFamily="18" charset="0"/>
            </a:endParaRPr>
          </a:p>
        </p:txBody>
      </p:sp>
      <p:sp>
        <p:nvSpPr>
          <p:cNvPr id="45061" name="Rectangle 5"/>
          <p:cNvSpPr>
            <a:spLocks noChangeArrowheads="1"/>
          </p:cNvSpPr>
          <p:nvPr/>
        </p:nvSpPr>
        <p:spPr bwMode="auto">
          <a:xfrm>
            <a:off x="0" y="0"/>
            <a:ext cx="106934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45062" name="Rectangle 6"/>
          <p:cNvSpPr>
            <a:spLocks noChangeArrowheads="1"/>
          </p:cNvSpPr>
          <p:nvPr/>
        </p:nvSpPr>
        <p:spPr bwMode="auto">
          <a:xfrm>
            <a:off x="0" y="457200"/>
            <a:ext cx="10693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45063" name="Rectangle 7"/>
          <p:cNvSpPr>
            <a:spLocks noChangeArrowheads="1"/>
          </p:cNvSpPr>
          <p:nvPr/>
        </p:nvSpPr>
        <p:spPr bwMode="auto">
          <a:xfrm>
            <a:off x="0" y="457200"/>
            <a:ext cx="10693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15" name="Прямоугольник 14"/>
          <p:cNvSpPr/>
          <p:nvPr/>
        </p:nvSpPr>
        <p:spPr>
          <a:xfrm>
            <a:off x="917544" y="1208863"/>
            <a:ext cx="9072626" cy="1692771"/>
          </a:xfrm>
          <a:prstGeom prst="rect">
            <a:avLst/>
          </a:prstGeom>
          <a:solidFill>
            <a:schemeClr val="accent6">
              <a:lumMod val="60000"/>
              <a:lumOff val="40000"/>
            </a:schemeClr>
          </a:solidFill>
        </p:spPr>
        <p:txBody>
          <a:bodyPr wrap="square">
            <a:spAutoFit/>
          </a:bodyPr>
          <a:lstStyle/>
          <a:p>
            <a:pPr algn="just"/>
            <a:r>
              <a:rPr lang="ru-RU" sz="1300" b="1" dirty="0" smtClean="0">
                <a:solidFill>
                  <a:srgbClr val="CC0000"/>
                </a:solidFill>
                <a:latin typeface="Times New Roman" pitchFamily="18" charset="0"/>
                <a:ea typeface="Times New Roman"/>
                <a:cs typeface="Times New Roman" pitchFamily="18" charset="0"/>
              </a:rPr>
              <a:t>Видеосюжет 4. </a:t>
            </a:r>
            <a:r>
              <a:rPr lang="ru-RU" sz="1300" b="1" dirty="0" smtClean="0">
                <a:latin typeface="Times New Roman" pitchFamily="18" charset="0"/>
                <a:ea typeface="Times New Roman"/>
                <a:cs typeface="Times New Roman" pitchFamily="18" charset="0"/>
              </a:rPr>
              <a:t>Правила поведения в общественном транспорте</a:t>
            </a:r>
            <a:endParaRPr lang="ru-RU" sz="1300" dirty="0" smtClean="0">
              <a:latin typeface="Times New Roman" pitchFamily="18" charset="0"/>
              <a:ea typeface="Times New Roman"/>
              <a:cs typeface="Times New Roman" pitchFamily="18" charset="0"/>
            </a:endParaRPr>
          </a:p>
          <a:p>
            <a:pPr algn="just"/>
            <a:r>
              <a:rPr lang="ru-RU" sz="1300" i="1" dirty="0" smtClean="0">
                <a:latin typeface="Times New Roman" pitchFamily="18" charset="0"/>
                <a:ea typeface="Times New Roman"/>
                <a:cs typeface="Times New Roman" pitchFamily="18" charset="0"/>
              </a:rPr>
              <a:t>Цель:</a:t>
            </a:r>
            <a:r>
              <a:rPr lang="ru-RU" sz="1300" b="1" i="1" dirty="0" smtClean="0">
                <a:latin typeface="Times New Roman" pitchFamily="18" charset="0"/>
                <a:ea typeface="Times New Roman"/>
                <a:cs typeface="Times New Roman" pitchFamily="18" charset="0"/>
              </a:rPr>
              <a:t> </a:t>
            </a:r>
            <a:r>
              <a:rPr lang="ru-RU" sz="1300" dirty="0" smtClean="0">
                <a:latin typeface="Times New Roman" pitchFamily="18" charset="0"/>
                <a:ea typeface="Times New Roman"/>
                <a:cs typeface="Times New Roman" pitchFamily="18" charset="0"/>
              </a:rPr>
              <a:t>напомнить учащимся о правилах поведения в общественном транспорте, стимулировать желание выполнять эти правила в реальной жизни, воспитывать культуру поведения в общественном транспорте.</a:t>
            </a:r>
          </a:p>
          <a:p>
            <a:pPr algn="just"/>
            <a:r>
              <a:rPr lang="ru-RU" sz="1300" i="1" dirty="0" smtClean="0">
                <a:latin typeface="Times New Roman" pitchFamily="18" charset="0"/>
                <a:ea typeface="Times New Roman"/>
                <a:cs typeface="Times New Roman" pitchFamily="18" charset="0"/>
              </a:rPr>
              <a:t>Краткое содержание: </a:t>
            </a:r>
            <a:r>
              <a:rPr lang="ru-RU" sz="1300" dirty="0" smtClean="0">
                <a:latin typeface="Times New Roman" pitchFamily="18" charset="0"/>
                <a:ea typeface="Times New Roman"/>
                <a:cs typeface="Times New Roman" pitchFamily="18" charset="0"/>
              </a:rPr>
              <a:t>мальчик рассказывает, что в школе они изучали правила поведения на улице и в транспорте. Инспектор дорожного движения предложил организовать для ребят в первом классе Школу светофорных наук. Мальчик делиться своими впечатлениями о посещении первоклашек, где он организовал урок по теме «Правила безопасного поведения в общественном транспорте». В процессе рассказа мальчик перечисляет правила поведения в общественном транспорте.</a:t>
            </a:r>
            <a:endParaRPr lang="ru-RU" sz="1300" dirty="0">
              <a:latin typeface="Times New Roman" pitchFamily="18" charset="0"/>
              <a:ea typeface="Times New Roman"/>
              <a:cs typeface="Times New Roman" pitchFamily="18" charset="0"/>
            </a:endParaRPr>
          </a:p>
        </p:txBody>
      </p:sp>
      <p:sp>
        <p:nvSpPr>
          <p:cNvPr id="15361" name="Rectangle 1"/>
          <p:cNvSpPr>
            <a:spLocks noChangeArrowheads="1"/>
          </p:cNvSpPr>
          <p:nvPr/>
        </p:nvSpPr>
        <p:spPr bwMode="auto">
          <a:xfrm>
            <a:off x="917544" y="2994813"/>
            <a:ext cx="9072626" cy="1492716"/>
          </a:xfrm>
          <a:prstGeom prst="rect">
            <a:avLst/>
          </a:prstGeom>
          <a:solidFill>
            <a:schemeClr val="accent4">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1" i="0" u="none" strike="noStrike" cap="none" normalizeH="0" baseline="0" dirty="0" smtClean="0">
                <a:ln>
                  <a:noFill/>
                </a:ln>
                <a:solidFill>
                  <a:srgbClr val="CC0000"/>
                </a:solidFill>
                <a:effectLst/>
                <a:latin typeface="Times New Roman" pitchFamily="18" charset="0"/>
                <a:ea typeface="Times New Roman" pitchFamily="18" charset="0"/>
                <a:cs typeface="Times New Roman" pitchFamily="18" charset="0"/>
              </a:rPr>
              <a:t>Видеосюжет 5. </a:t>
            </a:r>
            <a:r>
              <a:rPr kumimoji="0" lang="ru-RU" sz="13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Чужие люди</a:t>
            </a:r>
            <a:endParaRPr kumimoji="0" lang="ru-RU" sz="13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3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Цель:</a:t>
            </a:r>
            <a:r>
              <a:rPr kumimoji="0" lang="ru-RU" sz="13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напомнить учащимся о правилах безопасности и осторожности школьника при встрече и общении с незнакомыми людьми.</a:t>
            </a:r>
            <a:endParaRPr kumimoji="0" lang="ru-RU" sz="13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3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Краткое содержание: </a:t>
            </a:r>
            <a:r>
              <a:rPr kumimoji="0" lang="ru-RU"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Андрей и Дима идут по улице. Недалеко от мальчиков останавливается машина. Женщина на заднем сидении автомобиля просит подойти поближе. Дима уже собирается к машине, но Андрей берет его за руку и уводит. По дороге Андрей объясняет Диме правила безопасности и рассказывает о том, что нельзя делать в отношении незнакомых людей.</a:t>
            </a:r>
            <a:r>
              <a:rPr kumimoji="0" lang="ru-RU" sz="13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
        <p:nvSpPr>
          <p:cNvPr id="15362" name="Rectangle 2"/>
          <p:cNvSpPr>
            <a:spLocks noChangeArrowheads="1"/>
          </p:cNvSpPr>
          <p:nvPr/>
        </p:nvSpPr>
        <p:spPr bwMode="auto">
          <a:xfrm>
            <a:off x="917544" y="4566449"/>
            <a:ext cx="7500990" cy="1692771"/>
          </a:xfrm>
          <a:prstGeom prst="rect">
            <a:avLst/>
          </a:prstGeom>
          <a:solidFill>
            <a:srgbClr val="FFFFCC"/>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1" i="0" u="none" strike="noStrike" cap="none" normalizeH="0" baseline="0" dirty="0" smtClean="0">
                <a:ln>
                  <a:noFill/>
                </a:ln>
                <a:solidFill>
                  <a:srgbClr val="CC0000"/>
                </a:solidFill>
                <a:effectLst/>
                <a:latin typeface="Times New Roman" pitchFamily="18" charset="0"/>
                <a:ea typeface="Times New Roman" pitchFamily="18" charset="0"/>
                <a:cs typeface="Times New Roman" pitchFamily="18" charset="0"/>
              </a:rPr>
              <a:t>Видеосюжет 6. </a:t>
            </a:r>
            <a:r>
              <a:rPr kumimoji="0" lang="ru-RU" sz="13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Опасности дороги</a:t>
            </a:r>
            <a:endParaRPr kumimoji="0" lang="ru-RU" sz="13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3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Цель:</a:t>
            </a:r>
            <a:r>
              <a:rPr kumimoji="0" lang="ru-RU" sz="13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напомнить ребятам об основных правилах поведения на дороге, актуализировать знания об опасных дорожных ситуациях, стимулировать желание следовать правилам безопасного поведения в повседневной жизни, воспитывать культуру поведения на улицах и дорогах.</a:t>
            </a:r>
            <a:endParaRPr kumimoji="0" lang="ru-RU" sz="13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3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Краткое содержание: </a:t>
            </a:r>
            <a:r>
              <a:rPr kumimoji="0" lang="ru-RU"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Слава рассказывает, что мама постоянно напоминает ему об опасности дороги в школу. Говорит, что хорошо знает обо всех опасностях дороги и умеет их избегать. Предлагает отправиться с ним в школу и оценить безопасность его поведения на дороге. Во время пути Слава рассказывает об опасных дорожных ситуациях.</a:t>
            </a:r>
            <a:r>
              <a:rPr kumimoji="0" lang="ru-RU" sz="13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Tree>
    <p:extLst>
      <p:ext uri="{BB962C8B-B14F-4D97-AF65-F5344CB8AC3E}">
        <p14:creationId xmlns:p14="http://schemas.microsoft.com/office/powerpoint/2010/main" xmlns="" val="680947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859742" y="443850"/>
            <a:ext cx="9165354" cy="693575"/>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lnSpc>
                <a:spcPct val="100000"/>
              </a:lnSpc>
            </a:pPr>
            <a:r>
              <a:rPr lang="ru-RU" sz="4100" b="1" dirty="0" smtClean="0">
                <a:solidFill>
                  <a:srgbClr val="002060"/>
                </a:solidFill>
                <a:latin typeface="Times New Roman" pitchFamily="18" charset="0"/>
                <a:cs typeface="Times New Roman" pitchFamily="18" charset="0"/>
              </a:rPr>
              <a:t>Фоторепортаж</a:t>
            </a:r>
            <a:endParaRPr lang="ru-RU" sz="1600" dirty="0">
              <a:solidFill>
                <a:srgbClr val="002060"/>
              </a:solidFill>
              <a:latin typeface="Times New Roman" pitchFamily="18" charset="0"/>
              <a:cs typeface="Times New Roman" pitchFamily="18" charset="0"/>
            </a:endParaRPr>
          </a:p>
        </p:txBody>
      </p:sp>
      <p:sp>
        <p:nvSpPr>
          <p:cNvPr id="45061" name="Rectangle 5"/>
          <p:cNvSpPr>
            <a:spLocks noChangeArrowheads="1"/>
          </p:cNvSpPr>
          <p:nvPr/>
        </p:nvSpPr>
        <p:spPr bwMode="auto">
          <a:xfrm>
            <a:off x="0" y="0"/>
            <a:ext cx="106934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45062" name="Rectangle 6"/>
          <p:cNvSpPr>
            <a:spLocks noChangeArrowheads="1"/>
          </p:cNvSpPr>
          <p:nvPr/>
        </p:nvSpPr>
        <p:spPr bwMode="auto">
          <a:xfrm>
            <a:off x="0" y="457200"/>
            <a:ext cx="10693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45063" name="Rectangle 7"/>
          <p:cNvSpPr>
            <a:spLocks noChangeArrowheads="1"/>
          </p:cNvSpPr>
          <p:nvPr/>
        </p:nvSpPr>
        <p:spPr bwMode="auto">
          <a:xfrm>
            <a:off x="0" y="457200"/>
            <a:ext cx="10693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pic>
        <p:nvPicPr>
          <p:cNvPr id="8193" name="Picture 1" descr="D:\ЖСШ №1 2016-2017 год\Школьная газета ЖСШ№1 2016-2017 год\Новая папка\ОБЖ\images.jpg"/>
          <p:cNvPicPr preferRelativeResize="0">
            <a:picLocks noChangeArrowheads="1"/>
          </p:cNvPicPr>
          <p:nvPr/>
        </p:nvPicPr>
        <p:blipFill>
          <a:blip r:embed="rId2"/>
          <a:srcRect/>
          <a:stretch>
            <a:fillRect/>
          </a:stretch>
        </p:blipFill>
        <p:spPr bwMode="auto">
          <a:xfrm>
            <a:off x="846106" y="1208863"/>
            <a:ext cx="2520000" cy="1800000"/>
          </a:xfrm>
          <a:prstGeom prst="rect">
            <a:avLst/>
          </a:prstGeom>
          <a:noFill/>
        </p:spPr>
      </p:pic>
      <p:pic>
        <p:nvPicPr>
          <p:cNvPr id="8194" name="Picture 2" descr="D:\ЖСШ №1 2016-2017 год\Школьная газета ЖСШ№1 2016-2017 год\Новая папка\ОБЖ\images (1).jpg"/>
          <p:cNvPicPr preferRelativeResize="0">
            <a:picLocks noChangeArrowheads="1"/>
          </p:cNvPicPr>
          <p:nvPr/>
        </p:nvPicPr>
        <p:blipFill>
          <a:blip r:embed="rId3"/>
          <a:srcRect/>
          <a:stretch>
            <a:fillRect/>
          </a:stretch>
        </p:blipFill>
        <p:spPr bwMode="auto">
          <a:xfrm>
            <a:off x="7489840" y="1208863"/>
            <a:ext cx="2520000" cy="1800000"/>
          </a:xfrm>
          <a:prstGeom prst="rect">
            <a:avLst/>
          </a:prstGeom>
          <a:noFill/>
        </p:spPr>
      </p:pic>
      <p:pic>
        <p:nvPicPr>
          <p:cNvPr id="8195" name="Picture 3" descr="D:\ЖСШ №1 2016-2017 год\Школьная газета ЖСШ№1 2016-2017 год\Новая папка\ОБЖ\images (4).jpg"/>
          <p:cNvPicPr preferRelativeResize="0">
            <a:picLocks noChangeArrowheads="1"/>
          </p:cNvPicPr>
          <p:nvPr/>
        </p:nvPicPr>
        <p:blipFill>
          <a:blip r:embed="rId4"/>
          <a:srcRect/>
          <a:stretch>
            <a:fillRect/>
          </a:stretch>
        </p:blipFill>
        <p:spPr bwMode="auto">
          <a:xfrm>
            <a:off x="4132254" y="3137689"/>
            <a:ext cx="2520000" cy="1800000"/>
          </a:xfrm>
          <a:prstGeom prst="rect">
            <a:avLst/>
          </a:prstGeom>
          <a:noFill/>
        </p:spPr>
      </p:pic>
      <p:pic>
        <p:nvPicPr>
          <p:cNvPr id="8196" name="Picture 4" descr="D:\ЖСШ №1 2016-2017 год\Школьная газета ЖСШ№1 2016-2017 год\Новая папка\ОБЖ\images (2).jpg"/>
          <p:cNvPicPr preferRelativeResize="0">
            <a:picLocks noChangeArrowheads="1"/>
          </p:cNvPicPr>
          <p:nvPr/>
        </p:nvPicPr>
        <p:blipFill>
          <a:blip r:embed="rId5"/>
          <a:srcRect/>
          <a:stretch>
            <a:fillRect/>
          </a:stretch>
        </p:blipFill>
        <p:spPr bwMode="auto">
          <a:xfrm>
            <a:off x="1203296" y="3137689"/>
            <a:ext cx="2520000" cy="1800000"/>
          </a:xfrm>
          <a:prstGeom prst="rect">
            <a:avLst/>
          </a:prstGeom>
          <a:noFill/>
        </p:spPr>
      </p:pic>
      <p:pic>
        <p:nvPicPr>
          <p:cNvPr id="8197" name="Picture 5" descr="D:\ЖСШ №1 2016-2017 год\Школьная газета ЖСШ№1 2016-2017 год\Новая папка\ОБЖ\images (7).jpg"/>
          <p:cNvPicPr preferRelativeResize="0">
            <a:picLocks noChangeArrowheads="1"/>
          </p:cNvPicPr>
          <p:nvPr/>
        </p:nvPicPr>
        <p:blipFill>
          <a:blip r:embed="rId6"/>
          <a:srcRect/>
          <a:stretch>
            <a:fillRect/>
          </a:stretch>
        </p:blipFill>
        <p:spPr bwMode="auto">
          <a:xfrm>
            <a:off x="7061212" y="3137689"/>
            <a:ext cx="2520000" cy="1800000"/>
          </a:xfrm>
          <a:prstGeom prst="rect">
            <a:avLst/>
          </a:prstGeom>
          <a:noFill/>
        </p:spPr>
      </p:pic>
      <p:pic>
        <p:nvPicPr>
          <p:cNvPr id="8198" name="Picture 6" descr="D:\ЖСШ №1 2016-2017 год\Школьная газета ЖСШ№1 2016-2017 год\Новая папка\ОБЖ\скачанные файлы (1).jpg"/>
          <p:cNvPicPr preferRelativeResize="0">
            <a:picLocks noChangeArrowheads="1"/>
          </p:cNvPicPr>
          <p:nvPr/>
        </p:nvPicPr>
        <p:blipFill>
          <a:blip r:embed="rId7"/>
          <a:srcRect/>
          <a:stretch>
            <a:fillRect/>
          </a:stretch>
        </p:blipFill>
        <p:spPr bwMode="auto">
          <a:xfrm>
            <a:off x="5632452" y="5066515"/>
            <a:ext cx="2520000" cy="1800000"/>
          </a:xfrm>
          <a:prstGeom prst="rect">
            <a:avLst/>
          </a:prstGeom>
          <a:noFill/>
        </p:spPr>
      </p:pic>
      <p:pic>
        <p:nvPicPr>
          <p:cNvPr id="8199" name="Picture 7" descr="D:\ЖСШ №1 2016-2017 год\Школьная газета ЖСШ№1 2016-2017 год\Новая папка\ОБЖ\images (3).jpg"/>
          <p:cNvPicPr preferRelativeResize="0">
            <a:picLocks noChangeArrowheads="1"/>
          </p:cNvPicPr>
          <p:nvPr/>
        </p:nvPicPr>
        <p:blipFill>
          <a:blip r:embed="rId8"/>
          <a:srcRect/>
          <a:stretch>
            <a:fillRect/>
          </a:stretch>
        </p:blipFill>
        <p:spPr bwMode="auto">
          <a:xfrm>
            <a:off x="4132254" y="1208863"/>
            <a:ext cx="2520000" cy="1800000"/>
          </a:xfrm>
          <a:prstGeom prst="rect">
            <a:avLst/>
          </a:prstGeom>
          <a:noFill/>
        </p:spPr>
      </p:pic>
      <p:pic>
        <p:nvPicPr>
          <p:cNvPr id="8200" name="Picture 8" descr="D:\ЖСШ №1 2016-2017 год\Школьная газета ЖСШ№1 2016-2017 год\Новая папка\ОБЖ\скачанные файлы (2).jpg"/>
          <p:cNvPicPr preferRelativeResize="0">
            <a:picLocks noChangeArrowheads="1"/>
          </p:cNvPicPr>
          <p:nvPr/>
        </p:nvPicPr>
        <p:blipFill>
          <a:blip r:embed="rId9"/>
          <a:srcRect/>
          <a:stretch>
            <a:fillRect/>
          </a:stretch>
        </p:blipFill>
        <p:spPr bwMode="auto">
          <a:xfrm>
            <a:off x="2632056" y="5066515"/>
            <a:ext cx="2520000" cy="1800000"/>
          </a:xfrm>
          <a:prstGeom prst="rect">
            <a:avLst/>
          </a:prstGeom>
          <a:noFill/>
        </p:spPr>
      </p:pic>
    </p:spTree>
    <p:extLst>
      <p:ext uri="{BB962C8B-B14F-4D97-AF65-F5344CB8AC3E}">
        <p14:creationId xmlns:p14="http://schemas.microsoft.com/office/powerpoint/2010/main" xmlns="" val="680947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859742" y="443850"/>
            <a:ext cx="9165354" cy="693575"/>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lnSpc>
                <a:spcPct val="100000"/>
              </a:lnSpc>
            </a:pPr>
            <a:r>
              <a:rPr lang="ru-RU" sz="4100" b="1" dirty="0" smtClean="0">
                <a:solidFill>
                  <a:srgbClr val="002060"/>
                </a:solidFill>
                <a:latin typeface="Times New Roman" pitchFamily="18" charset="0"/>
                <a:cs typeface="Times New Roman" pitchFamily="18" charset="0"/>
              </a:rPr>
              <a:t>Фоторепортаж</a:t>
            </a:r>
            <a:endParaRPr lang="ru-RU" sz="1600" dirty="0">
              <a:solidFill>
                <a:srgbClr val="002060"/>
              </a:solidFill>
              <a:latin typeface="Times New Roman" pitchFamily="18" charset="0"/>
              <a:cs typeface="Times New Roman" pitchFamily="18" charset="0"/>
            </a:endParaRPr>
          </a:p>
        </p:txBody>
      </p:sp>
      <p:sp>
        <p:nvSpPr>
          <p:cNvPr id="45061" name="Rectangle 5"/>
          <p:cNvSpPr>
            <a:spLocks noChangeArrowheads="1"/>
          </p:cNvSpPr>
          <p:nvPr/>
        </p:nvSpPr>
        <p:spPr bwMode="auto">
          <a:xfrm>
            <a:off x="0" y="0"/>
            <a:ext cx="106934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45062" name="Rectangle 6"/>
          <p:cNvSpPr>
            <a:spLocks noChangeArrowheads="1"/>
          </p:cNvSpPr>
          <p:nvPr/>
        </p:nvSpPr>
        <p:spPr bwMode="auto">
          <a:xfrm>
            <a:off x="0" y="457200"/>
            <a:ext cx="10693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45063" name="Rectangle 7"/>
          <p:cNvSpPr>
            <a:spLocks noChangeArrowheads="1"/>
          </p:cNvSpPr>
          <p:nvPr/>
        </p:nvSpPr>
        <p:spPr bwMode="auto">
          <a:xfrm>
            <a:off x="0" y="457200"/>
            <a:ext cx="10693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pic>
        <p:nvPicPr>
          <p:cNvPr id="41986" name="Picture 2" descr="D:\ЖСШ №1 2016-2017 год\Школьная газета ЖСШ№1 2016-2017 год\Новая папка\ОБЖ\images (5).jpg"/>
          <p:cNvPicPr preferRelativeResize="0">
            <a:picLocks noChangeArrowheads="1"/>
          </p:cNvPicPr>
          <p:nvPr/>
        </p:nvPicPr>
        <p:blipFill>
          <a:blip r:embed="rId2"/>
          <a:srcRect/>
          <a:stretch>
            <a:fillRect/>
          </a:stretch>
        </p:blipFill>
        <p:spPr bwMode="auto">
          <a:xfrm>
            <a:off x="917544" y="1208863"/>
            <a:ext cx="2520000" cy="1800000"/>
          </a:xfrm>
          <a:prstGeom prst="rect">
            <a:avLst/>
          </a:prstGeom>
          <a:noFill/>
        </p:spPr>
      </p:pic>
      <p:pic>
        <p:nvPicPr>
          <p:cNvPr id="41987" name="Picture 3" descr="D:\ЖСШ №1 2016-2017 год\Школьная газета ЖСШ№1 2016-2017 год\Новая папка\ОБЖ\images (6).jpg"/>
          <p:cNvPicPr preferRelativeResize="0">
            <a:picLocks noChangeArrowheads="1"/>
          </p:cNvPicPr>
          <p:nvPr/>
        </p:nvPicPr>
        <p:blipFill>
          <a:blip r:embed="rId3"/>
          <a:srcRect/>
          <a:stretch>
            <a:fillRect/>
          </a:stretch>
        </p:blipFill>
        <p:spPr bwMode="auto">
          <a:xfrm>
            <a:off x="4132254" y="1208863"/>
            <a:ext cx="2520000" cy="1800000"/>
          </a:xfrm>
          <a:prstGeom prst="rect">
            <a:avLst/>
          </a:prstGeom>
          <a:noFill/>
        </p:spPr>
      </p:pic>
      <p:pic>
        <p:nvPicPr>
          <p:cNvPr id="41988" name="Picture 4" descr="D:\ЖСШ №1 2016-2017 год\Школьная газета ЖСШ№1 2016-2017 год\Новая папка\ОБЖ\images (8).jpg"/>
          <p:cNvPicPr preferRelativeResize="0">
            <a:picLocks noChangeArrowheads="1"/>
          </p:cNvPicPr>
          <p:nvPr/>
        </p:nvPicPr>
        <p:blipFill>
          <a:blip r:embed="rId4"/>
          <a:srcRect/>
          <a:stretch>
            <a:fillRect/>
          </a:stretch>
        </p:blipFill>
        <p:spPr bwMode="auto">
          <a:xfrm>
            <a:off x="7489840" y="1208863"/>
            <a:ext cx="2520000" cy="1800000"/>
          </a:xfrm>
          <a:prstGeom prst="rect">
            <a:avLst/>
          </a:prstGeom>
          <a:noFill/>
        </p:spPr>
      </p:pic>
      <p:pic>
        <p:nvPicPr>
          <p:cNvPr id="41989" name="Picture 5" descr="D:\ЖСШ №1 2016-2017 год\Школьная газета ЖСШ№1 2016-2017 год\Новая папка\ОБЖ\images (9).jpg"/>
          <p:cNvPicPr>
            <a:picLocks noChangeAspect="1" noChangeArrowheads="1"/>
          </p:cNvPicPr>
          <p:nvPr/>
        </p:nvPicPr>
        <p:blipFill>
          <a:blip r:embed="rId5"/>
          <a:srcRect/>
          <a:stretch>
            <a:fillRect/>
          </a:stretch>
        </p:blipFill>
        <p:spPr bwMode="auto">
          <a:xfrm>
            <a:off x="7918468" y="3209127"/>
            <a:ext cx="1828800" cy="2495550"/>
          </a:xfrm>
          <a:prstGeom prst="rect">
            <a:avLst/>
          </a:prstGeom>
          <a:noFill/>
        </p:spPr>
      </p:pic>
      <p:pic>
        <p:nvPicPr>
          <p:cNvPr id="41990" name="Picture 6" descr="D:\ЖСШ №1 2016-2017 год\Школьная газета ЖСШ№1 2016-2017 год\Новая папка\ОБЖ\скачанные файлы.jpg"/>
          <p:cNvPicPr preferRelativeResize="0">
            <a:picLocks noChangeArrowheads="1"/>
          </p:cNvPicPr>
          <p:nvPr/>
        </p:nvPicPr>
        <p:blipFill>
          <a:blip r:embed="rId6"/>
          <a:srcRect/>
          <a:stretch>
            <a:fillRect/>
          </a:stretch>
        </p:blipFill>
        <p:spPr bwMode="auto">
          <a:xfrm>
            <a:off x="1560486" y="3066251"/>
            <a:ext cx="2160000" cy="1800000"/>
          </a:xfrm>
          <a:prstGeom prst="rect">
            <a:avLst/>
          </a:prstGeom>
          <a:noFill/>
        </p:spPr>
      </p:pic>
      <p:pic>
        <p:nvPicPr>
          <p:cNvPr id="41991" name="Picture 7" descr="D:\ЖСШ №1 2016-2017 год\Школьная газета ЖСШ№1 2016-2017 год\Новая папка\ОБЖ\скачанные файлы (3).jpg"/>
          <p:cNvPicPr preferRelativeResize="0">
            <a:picLocks noChangeArrowheads="1"/>
          </p:cNvPicPr>
          <p:nvPr/>
        </p:nvPicPr>
        <p:blipFill>
          <a:blip r:embed="rId7"/>
          <a:srcRect/>
          <a:stretch>
            <a:fillRect/>
          </a:stretch>
        </p:blipFill>
        <p:spPr bwMode="auto">
          <a:xfrm>
            <a:off x="4132254" y="3066251"/>
            <a:ext cx="2520000" cy="1800000"/>
          </a:xfrm>
          <a:prstGeom prst="rect">
            <a:avLst/>
          </a:prstGeom>
          <a:noFill/>
        </p:spPr>
      </p:pic>
      <p:pic>
        <p:nvPicPr>
          <p:cNvPr id="41992" name="Picture 8" descr="D:\ЖСШ №1 2016-2017 год\Школьная газета ЖСШ№1 2016-2017 год\Новая папка\ОБЖ\скачанные файлы (4).jpg"/>
          <p:cNvPicPr preferRelativeResize="0">
            <a:picLocks noChangeArrowheads="1"/>
          </p:cNvPicPr>
          <p:nvPr/>
        </p:nvPicPr>
        <p:blipFill>
          <a:blip r:embed="rId8"/>
          <a:srcRect/>
          <a:stretch>
            <a:fillRect/>
          </a:stretch>
        </p:blipFill>
        <p:spPr bwMode="auto">
          <a:xfrm>
            <a:off x="5346700" y="4995077"/>
            <a:ext cx="2160000" cy="1800000"/>
          </a:xfrm>
          <a:prstGeom prst="rect">
            <a:avLst/>
          </a:prstGeom>
          <a:noFill/>
        </p:spPr>
      </p:pic>
      <p:pic>
        <p:nvPicPr>
          <p:cNvPr id="41993" name="Picture 9" descr="D:\ЖСШ №1 2016-2017 год\Школьная газета ЖСШ№1 2016-2017 год\Новая папка\ОБЖ\скачанные файлы (7).jpg"/>
          <p:cNvPicPr preferRelativeResize="0">
            <a:picLocks noChangeArrowheads="1"/>
          </p:cNvPicPr>
          <p:nvPr/>
        </p:nvPicPr>
        <p:blipFill>
          <a:blip r:embed="rId9"/>
          <a:srcRect/>
          <a:stretch>
            <a:fillRect/>
          </a:stretch>
        </p:blipFill>
        <p:spPr bwMode="auto">
          <a:xfrm>
            <a:off x="2560618" y="4995077"/>
            <a:ext cx="2160000" cy="1800000"/>
          </a:xfrm>
          <a:prstGeom prst="rect">
            <a:avLst/>
          </a:prstGeom>
          <a:noFill/>
        </p:spPr>
      </p:pic>
    </p:spTree>
    <p:extLst>
      <p:ext uri="{BB962C8B-B14F-4D97-AF65-F5344CB8AC3E}">
        <p14:creationId xmlns:p14="http://schemas.microsoft.com/office/powerpoint/2010/main" xmlns="" val="680947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859742" y="443850"/>
            <a:ext cx="9165354" cy="550699"/>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sz="4100" b="1" dirty="0" smtClean="0">
                <a:solidFill>
                  <a:srgbClr val="002060"/>
                </a:solidFill>
                <a:latin typeface="Times New Roman" pitchFamily="18" charset="0"/>
                <a:cs typeface="Times New Roman" pitchFamily="18" charset="0"/>
              </a:rPr>
              <a:t/>
            </a:r>
            <a:br>
              <a:rPr lang="ru-RU" sz="4100" b="1" dirty="0" smtClean="0">
                <a:solidFill>
                  <a:srgbClr val="002060"/>
                </a:solidFill>
                <a:latin typeface="Times New Roman" pitchFamily="18" charset="0"/>
                <a:cs typeface="Times New Roman" pitchFamily="18" charset="0"/>
              </a:rPr>
            </a:br>
            <a:r>
              <a:rPr lang="ru-RU" sz="4100" b="1" dirty="0" smtClean="0">
                <a:solidFill>
                  <a:srgbClr val="002060"/>
                </a:solidFill>
                <a:latin typeface="Times New Roman" pitchFamily="18" charset="0"/>
                <a:cs typeface="Times New Roman" pitchFamily="18" charset="0"/>
              </a:rPr>
              <a:t>Комиксы</a:t>
            </a:r>
            <a:r>
              <a:rPr lang="ru-RU" sz="4000" b="1" dirty="0" smtClean="0">
                <a:solidFill>
                  <a:srgbClr val="002060"/>
                </a:solidFill>
                <a:latin typeface="Times New Roman" pitchFamily="18" charset="0"/>
                <a:cs typeface="Times New Roman" pitchFamily="18" charset="0"/>
              </a:rPr>
              <a:t/>
            </a:r>
            <a:br>
              <a:rPr lang="ru-RU" sz="4000" b="1" dirty="0" smtClean="0">
                <a:solidFill>
                  <a:srgbClr val="002060"/>
                </a:solidFill>
                <a:latin typeface="Times New Roman" pitchFamily="18" charset="0"/>
                <a:cs typeface="Times New Roman" pitchFamily="18" charset="0"/>
              </a:rPr>
            </a:br>
            <a:r>
              <a:rPr lang="ru-RU" sz="4100" b="1" dirty="0" smtClean="0">
                <a:solidFill>
                  <a:srgbClr val="002060"/>
                </a:solidFill>
                <a:latin typeface="Times New Roman" pitchFamily="18" charset="0"/>
                <a:cs typeface="Times New Roman" pitchFamily="18" charset="0"/>
              </a:rPr>
              <a:t>  </a:t>
            </a:r>
            <a:r>
              <a:rPr lang="ru-RU" sz="1600" dirty="0" smtClean="0">
                <a:solidFill>
                  <a:srgbClr val="002060"/>
                </a:solidFill>
                <a:latin typeface="Times New Roman" pitchFamily="18" charset="0"/>
                <a:cs typeface="Times New Roman" pitchFamily="18" charset="0"/>
              </a:rPr>
              <a:t/>
            </a:r>
            <a:br>
              <a:rPr lang="ru-RU" sz="1600" dirty="0" smtClean="0">
                <a:solidFill>
                  <a:srgbClr val="002060"/>
                </a:solidFill>
                <a:latin typeface="Times New Roman" pitchFamily="18" charset="0"/>
                <a:cs typeface="Times New Roman" pitchFamily="18" charset="0"/>
              </a:rPr>
            </a:br>
            <a:endParaRPr lang="ru-RU" sz="1600" dirty="0">
              <a:solidFill>
                <a:srgbClr val="002060"/>
              </a:solidFill>
              <a:latin typeface="Times New Roman" pitchFamily="18" charset="0"/>
              <a:cs typeface="Times New Roman" pitchFamily="18" charset="0"/>
            </a:endParaRPr>
          </a:p>
        </p:txBody>
      </p:sp>
      <p:sp>
        <p:nvSpPr>
          <p:cNvPr id="8193" name="Rectangle 1"/>
          <p:cNvSpPr>
            <a:spLocks noChangeArrowheads="1"/>
          </p:cNvSpPr>
          <p:nvPr/>
        </p:nvSpPr>
        <p:spPr bwMode="auto">
          <a:xfrm>
            <a:off x="917544" y="1065987"/>
            <a:ext cx="9072626" cy="3357586"/>
          </a:xfrm>
          <a:prstGeom prst="rect">
            <a:avLst/>
          </a:prstGeom>
          <a:solidFill>
            <a:srgbClr val="FFFFFF"/>
          </a:solidFill>
          <a:ln w="38100">
            <a:solidFill>
              <a:srgbClr val="FF00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ru-RU" sz="1400" b="1" i="1" u="none" strike="noStrike" cap="none" normalizeH="0" baseline="0" dirty="0" smtClean="0">
                <a:ln>
                  <a:noFill/>
                </a:ln>
                <a:solidFill>
                  <a:srgbClr val="002060"/>
                </a:solidFill>
                <a:effectLst/>
                <a:latin typeface="Times New Roman" pitchFamily="18" charset="0"/>
                <a:cs typeface="Times New Roman" pitchFamily="18" charset="0"/>
              </a:rPr>
              <a:t>Давида Гильберта</a:t>
            </a:r>
            <a:r>
              <a:rPr kumimoji="0" lang="ru-RU" sz="1400" b="0" i="1" u="none" strike="noStrike" cap="none" normalizeH="0" baseline="0" dirty="0" smtClean="0">
                <a:ln>
                  <a:noFill/>
                </a:ln>
                <a:solidFill>
                  <a:srgbClr val="002060"/>
                </a:solidFill>
                <a:effectLst/>
                <a:latin typeface="Times New Roman" pitchFamily="18" charset="0"/>
                <a:cs typeface="Times New Roman" pitchFamily="18" charset="0"/>
              </a:rPr>
              <a:t> </a:t>
            </a:r>
            <a:r>
              <a:rPr kumimoji="0" lang="ru-RU" sz="1400" b="0" i="0" u="none" strike="noStrike" cap="none" normalizeH="0" baseline="0" dirty="0" smtClean="0">
                <a:ln>
                  <a:noFill/>
                </a:ln>
                <a:solidFill>
                  <a:srgbClr val="002060"/>
                </a:solidFill>
                <a:effectLst/>
                <a:latin typeface="Times New Roman" pitchFamily="18" charset="0"/>
                <a:cs typeface="Times New Roman" pitchFamily="18" charset="0"/>
              </a:rPr>
              <a:t> спросили об одном из его бывших учеников.</a:t>
            </a:r>
          </a:p>
          <a:p>
            <a:pPr marL="0" marR="0" lvl="0" indent="0" algn="l" defTabSz="914400" rtl="0" eaLnBrk="1" fontAlgn="base" latinLnBrk="0" hangingPunct="1">
              <a:lnSpc>
                <a:spcPct val="100000"/>
              </a:lnSpc>
              <a:spcBef>
                <a:spcPct val="0"/>
              </a:spcBef>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Times New Roman" pitchFamily="18" charset="0"/>
              </a:rPr>
              <a:t> - Ах, этот? – вспомнил Гильберт. – Он стал поэтом. Для математики у него было слишком мало воображения.</a:t>
            </a:r>
          </a:p>
          <a:p>
            <a:pPr marL="0" marR="0" lvl="0" indent="0" algn="l" defTabSz="914400" rtl="0" eaLnBrk="1" fontAlgn="base" latinLnBrk="0" hangingPunct="1">
              <a:lnSpc>
                <a:spcPct val="100000"/>
              </a:lnSpc>
              <a:spcBef>
                <a:spcPct val="0"/>
              </a:spcBef>
              <a:buClrTx/>
              <a:buSzTx/>
              <a:buFontTx/>
              <a:buNone/>
              <a:tabLst/>
            </a:pPr>
            <a:r>
              <a:rPr kumimoji="0" lang="ru-RU" sz="1400" b="1" i="0" u="none" strike="noStrike" cap="none" normalizeH="0" baseline="0" dirty="0" smtClean="0">
                <a:ln>
                  <a:noFill/>
                </a:ln>
                <a:solidFill>
                  <a:srgbClr val="00206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buClrTx/>
              <a:buSzTx/>
              <a:buFontTx/>
              <a:buNone/>
              <a:tabLst/>
            </a:pPr>
            <a:r>
              <a:rPr kumimoji="0" lang="ru-RU" sz="1400" b="1" i="0" u="none" strike="noStrike" cap="none" normalizeH="0" baseline="0" dirty="0" smtClean="0">
                <a:ln>
                  <a:noFill/>
                </a:ln>
                <a:solidFill>
                  <a:srgbClr val="002060"/>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Times New Roman" pitchFamily="18" charset="0"/>
              </a:rPr>
              <a:t>На одной из своих лекций  </a:t>
            </a:r>
            <a:r>
              <a:rPr kumimoji="0" lang="ru-RU" sz="1400" b="1" i="1" u="none" strike="noStrike" cap="none" normalizeH="0" baseline="0" dirty="0" smtClean="0">
                <a:ln>
                  <a:noFill/>
                </a:ln>
                <a:solidFill>
                  <a:srgbClr val="002060"/>
                </a:solidFill>
                <a:effectLst/>
                <a:latin typeface="Times New Roman" pitchFamily="18" charset="0"/>
                <a:cs typeface="Times New Roman" pitchFamily="18" charset="0"/>
              </a:rPr>
              <a:t>Давид Гильберт</a:t>
            </a:r>
            <a:r>
              <a:rPr kumimoji="0" lang="ru-RU" sz="1400" b="0" i="1" u="none" strike="noStrike" cap="none" normalizeH="0" baseline="0" dirty="0" smtClean="0">
                <a:ln>
                  <a:noFill/>
                </a:ln>
                <a:solidFill>
                  <a:srgbClr val="002060"/>
                </a:solidFill>
                <a:effectLst/>
                <a:latin typeface="Times New Roman" pitchFamily="18" charset="0"/>
                <a:cs typeface="Times New Roman" pitchFamily="18" charset="0"/>
              </a:rPr>
              <a:t> </a:t>
            </a:r>
            <a:r>
              <a:rPr kumimoji="0" lang="ru-RU" sz="1400" b="0" i="0" u="none" strike="noStrike" cap="none" normalizeH="0" baseline="0" dirty="0" smtClean="0">
                <a:ln>
                  <a:noFill/>
                </a:ln>
                <a:solidFill>
                  <a:srgbClr val="002060"/>
                </a:solidFill>
                <a:effectLst/>
                <a:latin typeface="Times New Roman" pitchFamily="18" charset="0"/>
                <a:cs typeface="Times New Roman" pitchFamily="18" charset="0"/>
              </a:rPr>
              <a:t>сказал:</a:t>
            </a:r>
          </a:p>
          <a:p>
            <a:pPr marL="0" marR="0" lvl="0" indent="0" algn="l" defTabSz="914400" rtl="0" eaLnBrk="1" fontAlgn="base" latinLnBrk="0" hangingPunct="1">
              <a:lnSpc>
                <a:spcPct val="100000"/>
              </a:lnSpc>
              <a:spcBef>
                <a:spcPct val="0"/>
              </a:spcBef>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Times New Roman" pitchFamily="18" charset="0"/>
              </a:rPr>
              <a:t> - Каждый человек имеет некоторый определенный горизонт. Когда он сужается и становится бесконечно малым, он превращается в точку. Тогда человек говорит: «Это моя точка зрения».</a:t>
            </a:r>
          </a:p>
          <a:p>
            <a:pPr marL="0" marR="0" lvl="0" indent="0" algn="l" defTabSz="914400" rtl="0" eaLnBrk="1" fontAlgn="base" latinLnBrk="0" hangingPunct="1">
              <a:lnSpc>
                <a:spcPct val="100000"/>
              </a:lnSpc>
              <a:spcBef>
                <a:spcPct val="0"/>
              </a:spcBef>
              <a:buClrTx/>
              <a:buSzTx/>
              <a:buFontTx/>
              <a:buNone/>
              <a:tabLst/>
            </a:pPr>
            <a:endParaRPr lang="ru-RU" sz="1400" dirty="0" smtClean="0">
              <a:solidFill>
                <a:srgbClr val="002060"/>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buClrTx/>
              <a:buSzTx/>
              <a:buFontTx/>
              <a:buNone/>
              <a:tabLst/>
            </a:pPr>
            <a:r>
              <a:rPr kumimoji="0" lang="ru-RU" sz="1400" b="1" i="0" u="none" strike="noStrike" cap="none" normalizeH="0" baseline="0" dirty="0" smtClean="0">
                <a:ln>
                  <a:noFill/>
                </a:ln>
                <a:solidFill>
                  <a:srgbClr val="002060"/>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buClrTx/>
              <a:buSzTx/>
              <a:buFontTx/>
              <a:buNone/>
              <a:tabLst/>
            </a:pPr>
            <a:r>
              <a:rPr kumimoji="0" lang="ru-RU" sz="1400" b="1" i="1" u="none" strike="noStrike" cap="none" normalizeH="0" baseline="0" dirty="0" smtClean="0">
                <a:ln>
                  <a:noFill/>
                </a:ln>
                <a:solidFill>
                  <a:srgbClr val="002060"/>
                </a:solidFill>
                <a:effectLst/>
                <a:latin typeface="Times New Roman" pitchFamily="18" charset="0"/>
                <a:cs typeface="Times New Roman" pitchFamily="18" charset="0"/>
              </a:rPr>
              <a:t>Карл Гаусс </a:t>
            </a:r>
            <a:r>
              <a:rPr kumimoji="0" lang="ru-RU" sz="1400" b="0" i="0" u="none" strike="noStrike" cap="none" normalizeH="0" baseline="0" dirty="0" smtClean="0">
                <a:ln>
                  <a:noFill/>
                </a:ln>
                <a:solidFill>
                  <a:srgbClr val="002060"/>
                </a:solidFill>
                <a:effectLst/>
                <a:latin typeface="Times New Roman" pitchFamily="18" charset="0"/>
                <a:cs typeface="Times New Roman" pitchFamily="18" charset="0"/>
              </a:rPr>
              <a:t>выделялся остротой ума еще в школе. Однажды учитель сказал ему: </a:t>
            </a:r>
          </a:p>
          <a:p>
            <a:pPr marL="0" marR="0" lvl="0" indent="0" algn="l" defTabSz="914400" rtl="0" eaLnBrk="1" fontAlgn="base" latinLnBrk="0" hangingPunct="1">
              <a:lnSpc>
                <a:spcPct val="100000"/>
              </a:lnSpc>
              <a:spcBef>
                <a:spcPct val="0"/>
              </a:spcBef>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Times New Roman" pitchFamily="18" charset="0"/>
              </a:rPr>
              <a:t> - Карл, я хотел задать тебе два вопроса. Если на первый вопрос ты ответишь правильно, то на второй можешь не отвечать. Итак, сколько иголок на школьной елке?</a:t>
            </a:r>
          </a:p>
          <a:p>
            <a:pPr marL="0" marR="0" lvl="0" indent="0" algn="l" defTabSz="914400" rtl="0" eaLnBrk="1" fontAlgn="base" latinLnBrk="0" hangingPunct="1">
              <a:lnSpc>
                <a:spcPct val="100000"/>
              </a:lnSpc>
              <a:spcBef>
                <a:spcPct val="0"/>
              </a:spcBef>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Times New Roman" pitchFamily="18" charset="0"/>
              </a:rPr>
              <a:t> - 65786 иголок, господин учитель, - немедленно ответил Гаусс.</a:t>
            </a:r>
          </a:p>
          <a:p>
            <a:pPr marL="0" marR="0" lvl="0" indent="0" algn="l" defTabSz="914400" rtl="0" eaLnBrk="1" fontAlgn="base" latinLnBrk="0" hangingPunct="1">
              <a:lnSpc>
                <a:spcPct val="100000"/>
              </a:lnSpc>
              <a:spcBef>
                <a:spcPct val="0"/>
              </a:spcBef>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Times New Roman" pitchFamily="18" charset="0"/>
              </a:rPr>
              <a:t> - Хорошо, но как ты это узнал? – спросил учитель.</a:t>
            </a:r>
          </a:p>
          <a:p>
            <a:pPr marL="0" marR="0" lvl="0" indent="0" algn="l" defTabSz="914400" rtl="0" eaLnBrk="1" fontAlgn="base" latinLnBrk="0" hangingPunct="1">
              <a:lnSpc>
                <a:spcPct val="100000"/>
              </a:lnSpc>
              <a:spcBef>
                <a:spcPct val="0"/>
              </a:spcBef>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Times New Roman" pitchFamily="18" charset="0"/>
              </a:rPr>
              <a:t>- А это уже второй вопрос, - быстро ответил ученик.</a:t>
            </a:r>
            <a:endParaRPr kumimoji="0" lang="ru-RU" sz="1800" b="0" i="0" u="none" strike="noStrike" cap="none" normalizeH="0" baseline="0" dirty="0" smtClean="0">
              <a:ln>
                <a:noFill/>
              </a:ln>
              <a:solidFill>
                <a:srgbClr val="002060"/>
              </a:solidFill>
              <a:effectLst/>
              <a:latin typeface="Times New Roman" pitchFamily="18" charset="0"/>
              <a:cs typeface="Times New Roman" pitchFamily="18" charset="0"/>
            </a:endParaRPr>
          </a:p>
        </p:txBody>
      </p:sp>
      <p:sp>
        <p:nvSpPr>
          <p:cNvPr id="8194" name="AutoShape 2"/>
          <p:cNvSpPr>
            <a:spLocks noChangeArrowheads="1"/>
          </p:cNvSpPr>
          <p:nvPr/>
        </p:nvSpPr>
        <p:spPr bwMode="auto">
          <a:xfrm>
            <a:off x="917544" y="4495011"/>
            <a:ext cx="3143272" cy="2500330"/>
          </a:xfrm>
          <a:prstGeom prst="cloudCallout">
            <a:avLst>
              <a:gd name="adj1" fmla="val 76718"/>
              <a:gd name="adj2" fmla="val 3403"/>
            </a:avLst>
          </a:prstGeom>
          <a:gradFill rotWithShape="1">
            <a:gsLst>
              <a:gs pos="0">
                <a:srgbClr val="FFFFFF"/>
              </a:gs>
              <a:gs pos="100000">
                <a:srgbClr val="FFFF00"/>
              </a:gs>
            </a:gsLst>
            <a:path path="rect">
              <a:fillToRect l="50000" t="50000" r="50000" b="50000"/>
            </a:path>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0" i="0" u="none" strike="noStrike" cap="none" normalizeH="0" baseline="0" smtClean="0">
                <a:ln>
                  <a:noFill/>
                </a:ln>
                <a:solidFill>
                  <a:srgbClr val="993300"/>
                </a:solidFill>
                <a:effectLst/>
                <a:latin typeface="Times New Roman" pitchFamily="18" charset="0"/>
              </a:rPr>
              <a:t/>
            </a:r>
            <a:br>
              <a:rPr kumimoji="0" lang="ru-RU" sz="1100" b="0" i="0" u="none" strike="noStrike" cap="none" normalizeH="0" baseline="0" smtClean="0">
                <a:ln>
                  <a:noFill/>
                </a:ln>
                <a:solidFill>
                  <a:srgbClr val="993300"/>
                </a:solidFill>
                <a:effectLst/>
                <a:latin typeface="Times New Roman" pitchFamily="18" charset="0"/>
              </a:rPr>
            </a:br>
            <a:r>
              <a:rPr kumimoji="0" lang="ru-RU" sz="1100" b="1" i="0" u="none" strike="noStrike" cap="none" normalizeH="0" baseline="0" smtClean="0">
                <a:ln>
                  <a:noFill/>
                </a:ln>
                <a:solidFill>
                  <a:schemeClr val="tx1"/>
                </a:solidFill>
                <a:effectLst/>
                <a:latin typeface="Calibri" pitchFamily="34" charset="0"/>
              </a:rPr>
              <a:t>"Учиться можно только весело... Чтобы переваривать знания, надо поглощать их с аппетитом".</a:t>
            </a:r>
            <a:br>
              <a:rPr kumimoji="0" lang="ru-RU" sz="1100" b="1" i="0" u="none" strike="noStrike" cap="none" normalizeH="0" baseline="0" smtClean="0">
                <a:ln>
                  <a:noFill/>
                </a:ln>
                <a:solidFill>
                  <a:schemeClr val="tx1"/>
                </a:solidFill>
                <a:effectLst/>
                <a:latin typeface="Calibri" pitchFamily="34" charset="0"/>
              </a:rPr>
            </a:br>
            <a:r>
              <a:rPr kumimoji="0" lang="ru-RU" sz="1100" b="1" i="0" u="none" strike="noStrike" cap="none" normalizeH="0" baseline="0" smtClean="0">
                <a:ln>
                  <a:noFill/>
                </a:ln>
                <a:solidFill>
                  <a:schemeClr val="tx1"/>
                </a:solidFill>
                <a:effectLst/>
                <a:latin typeface="Calibri" pitchFamily="34" charset="0"/>
              </a:rPr>
              <a:t>Анатоль Франс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pic>
        <p:nvPicPr>
          <p:cNvPr id="8195" name="Picture 3" descr="-2"/>
          <p:cNvPicPr>
            <a:picLocks noChangeAspect="1" noChangeArrowheads="1"/>
          </p:cNvPicPr>
          <p:nvPr/>
        </p:nvPicPr>
        <p:blipFill>
          <a:blip r:embed="rId2"/>
          <a:srcRect/>
          <a:stretch>
            <a:fillRect/>
          </a:stretch>
        </p:blipFill>
        <p:spPr bwMode="auto">
          <a:xfrm>
            <a:off x="5060948" y="4495011"/>
            <a:ext cx="1738922" cy="1357322"/>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3"/>
          <p:cNvSpPr>
            <a:spLocks noGrp="1"/>
          </p:cNvSpPr>
          <p:nvPr>
            <p:ph type="sldNum" sz="quarter" idx="12"/>
          </p:nvPr>
        </p:nvSpPr>
        <p:spPr/>
        <p:txBody>
          <a:bodyPr/>
          <a:lstStyle/>
          <a:p>
            <a:fld id="{376D7B85-8452-4BCB-ACA3-DBA28ADFC426}" type="slidenum">
              <a:rPr lang="ru-RU"/>
              <a:pPr/>
              <a:t>26</a:t>
            </a:fld>
            <a:endParaRPr lang="ru-RU"/>
          </a:p>
        </p:txBody>
      </p:sp>
      <p:sp>
        <p:nvSpPr>
          <p:cNvPr id="8" name="Заголовок 1"/>
          <p:cNvSpPr txBox="1">
            <a:spLocks/>
          </p:cNvSpPr>
          <p:nvPr/>
        </p:nvSpPr>
        <p:spPr>
          <a:xfrm>
            <a:off x="859742" y="443850"/>
            <a:ext cx="9165354" cy="693575"/>
          </a:xfrm>
          <a:prstGeom prst="rect">
            <a:avLst/>
          </a:prstGeom>
        </p:spPr>
        <p:style>
          <a:lnRef idx="1">
            <a:schemeClr val="accent2"/>
          </a:lnRef>
          <a:fillRef idx="2">
            <a:schemeClr val="accent2"/>
          </a:fillRef>
          <a:effectRef idx="1">
            <a:schemeClr val="accent2"/>
          </a:effectRef>
          <a:fontRef idx="minor">
            <a:schemeClr val="dk1"/>
          </a:fontRef>
        </p:style>
        <p:txBody>
          <a:bodyPr>
            <a:noAutofit/>
          </a:bodyPr>
          <a:lstStyle/>
          <a:p>
            <a:pPr lvl="0" algn="ctr" defTabSz="914400" fontAlgn="base">
              <a:spcBef>
                <a:spcPct val="0"/>
              </a:spcBef>
              <a:spcAft>
                <a:spcPct val="0"/>
              </a:spcAft>
            </a:pPr>
            <a:r>
              <a:rPr lang="ru-RU" sz="3600" b="1" dirty="0" smtClean="0">
                <a:solidFill>
                  <a:schemeClr val="tx2"/>
                </a:solidFill>
                <a:latin typeface="Times New Roman" pitchFamily="18" charset="0"/>
                <a:cs typeface="Times New Roman" pitchFamily="18" charset="0"/>
              </a:rPr>
              <a:t>Математические ребусы</a:t>
            </a:r>
            <a:endParaRPr lang="ru-RU" sz="4400" dirty="0" smtClean="0">
              <a:solidFill>
                <a:schemeClr val="tx2"/>
              </a:solidFill>
              <a:latin typeface="Arial" pitchFamily="34" charset="0"/>
            </a:endParaRPr>
          </a:p>
        </p:txBody>
      </p:sp>
      <p:sp>
        <p:nvSpPr>
          <p:cNvPr id="83971" name="Rectangle 3"/>
          <p:cNvSpPr>
            <a:spLocks noChangeArrowheads="1"/>
          </p:cNvSpPr>
          <p:nvPr/>
        </p:nvSpPr>
        <p:spPr bwMode="auto">
          <a:xfrm>
            <a:off x="0" y="0"/>
            <a:ext cx="106934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180" name="Rectangle 12"/>
          <p:cNvSpPr>
            <a:spLocks noChangeArrowheads="1"/>
          </p:cNvSpPr>
          <p:nvPr/>
        </p:nvSpPr>
        <p:spPr bwMode="auto">
          <a:xfrm>
            <a:off x="1274734" y="1208863"/>
            <a:ext cx="127473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Ребусы</a:t>
            </a:r>
            <a:endParaRPr kumimoji="0" lang="ru-RU" sz="1800" b="0" i="0" u="none" strike="noStrike" cap="none" normalizeH="0" baseline="0" dirty="0" smtClean="0">
              <a:ln>
                <a:noFill/>
              </a:ln>
              <a:solidFill>
                <a:srgbClr val="002060"/>
              </a:solidFill>
              <a:effectLst/>
              <a:latin typeface="Times New Roman" pitchFamily="18" charset="0"/>
              <a:cs typeface="Times New Roman" pitchFamily="18" charset="0"/>
            </a:endParaRPr>
          </a:p>
        </p:txBody>
      </p:sp>
      <p:pic>
        <p:nvPicPr>
          <p:cNvPr id="7181" name="Picture 13" descr="фонарь"/>
          <p:cNvPicPr>
            <a:picLocks noChangeAspect="1" noChangeArrowheads="1"/>
          </p:cNvPicPr>
          <p:nvPr/>
        </p:nvPicPr>
        <p:blipFill>
          <a:blip r:embed="rId2"/>
          <a:srcRect/>
          <a:stretch>
            <a:fillRect/>
          </a:stretch>
        </p:blipFill>
        <p:spPr bwMode="auto">
          <a:xfrm>
            <a:off x="917544" y="1780367"/>
            <a:ext cx="1868487" cy="1322387"/>
          </a:xfrm>
          <a:prstGeom prst="rect">
            <a:avLst/>
          </a:prstGeom>
          <a:noFill/>
          <a:ln w="9525">
            <a:noFill/>
            <a:miter lim="800000"/>
            <a:headEnd/>
            <a:tailEnd/>
          </a:ln>
        </p:spPr>
      </p:pic>
      <p:pic>
        <p:nvPicPr>
          <p:cNvPr id="7182" name="Picture 14" descr="786340db89"/>
          <p:cNvPicPr>
            <a:picLocks noChangeAspect="1" noChangeArrowheads="1"/>
          </p:cNvPicPr>
          <p:nvPr/>
        </p:nvPicPr>
        <p:blipFill>
          <a:blip r:embed="rId3"/>
          <a:srcRect/>
          <a:stretch>
            <a:fillRect/>
          </a:stretch>
        </p:blipFill>
        <p:spPr bwMode="auto">
          <a:xfrm>
            <a:off x="5132386" y="1351739"/>
            <a:ext cx="2173287" cy="1350962"/>
          </a:xfrm>
          <a:prstGeom prst="rect">
            <a:avLst/>
          </a:prstGeom>
          <a:noFill/>
          <a:ln w="9525">
            <a:noFill/>
            <a:miter lim="800000"/>
            <a:headEnd/>
            <a:tailEnd/>
          </a:ln>
        </p:spPr>
      </p:pic>
      <p:pic>
        <p:nvPicPr>
          <p:cNvPr id="7183" name="Picture 15" descr="rebus_27"/>
          <p:cNvPicPr>
            <a:picLocks noChangeAspect="1" noChangeArrowheads="1"/>
          </p:cNvPicPr>
          <p:nvPr/>
        </p:nvPicPr>
        <p:blipFill>
          <a:blip r:embed="rId4"/>
          <a:srcRect/>
          <a:stretch>
            <a:fillRect/>
          </a:stretch>
        </p:blipFill>
        <p:spPr bwMode="auto">
          <a:xfrm>
            <a:off x="7418402" y="1208863"/>
            <a:ext cx="2576512" cy="1470025"/>
          </a:xfrm>
          <a:prstGeom prst="rect">
            <a:avLst/>
          </a:prstGeom>
          <a:noFill/>
          <a:ln w="9525">
            <a:noFill/>
            <a:miter lim="800000"/>
            <a:headEnd/>
            <a:tailEnd/>
          </a:ln>
        </p:spPr>
      </p:pic>
      <p:pic>
        <p:nvPicPr>
          <p:cNvPr id="7184" name="Picture 16" descr="ec547d60ef"/>
          <p:cNvPicPr>
            <a:picLocks noChangeAspect="1" noChangeArrowheads="1"/>
          </p:cNvPicPr>
          <p:nvPr/>
        </p:nvPicPr>
        <p:blipFill>
          <a:blip r:embed="rId5"/>
          <a:srcRect/>
          <a:stretch>
            <a:fillRect/>
          </a:stretch>
        </p:blipFill>
        <p:spPr bwMode="auto">
          <a:xfrm>
            <a:off x="2917808" y="1566053"/>
            <a:ext cx="2111735" cy="1500198"/>
          </a:xfrm>
          <a:prstGeom prst="rect">
            <a:avLst/>
          </a:prstGeom>
          <a:noFill/>
          <a:ln w="9525">
            <a:noFill/>
            <a:miter lim="800000"/>
            <a:headEnd/>
            <a:tailEnd/>
          </a:ln>
        </p:spPr>
      </p:pic>
      <p:sp>
        <p:nvSpPr>
          <p:cNvPr id="7185" name="Line 17"/>
          <p:cNvSpPr>
            <a:spLocks noChangeShapeType="1"/>
          </p:cNvSpPr>
          <p:nvPr/>
        </p:nvSpPr>
        <p:spPr bwMode="auto">
          <a:xfrm>
            <a:off x="228600" y="914400"/>
            <a:ext cx="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188" name="Line 20"/>
          <p:cNvSpPr>
            <a:spLocks noChangeShapeType="1"/>
          </p:cNvSpPr>
          <p:nvPr/>
        </p:nvSpPr>
        <p:spPr bwMode="auto">
          <a:xfrm>
            <a:off x="342900" y="2597150"/>
            <a:ext cx="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192" name="AutoShape 24"/>
          <p:cNvSpPr>
            <a:spLocks noChangeArrowheads="1"/>
          </p:cNvSpPr>
          <p:nvPr/>
        </p:nvSpPr>
        <p:spPr bwMode="auto">
          <a:xfrm rot="16200000">
            <a:off x="5503866" y="3694903"/>
            <a:ext cx="1714500" cy="1028700"/>
          </a:xfrm>
          <a:prstGeom prst="homePlate">
            <a:avLst>
              <a:gd name="adj" fmla="val 41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186" name="AutoShape 18"/>
          <p:cNvSpPr>
            <a:spLocks noChangeArrowheads="1"/>
          </p:cNvSpPr>
          <p:nvPr/>
        </p:nvSpPr>
        <p:spPr bwMode="auto">
          <a:xfrm rot="16200000">
            <a:off x="8147072" y="3694903"/>
            <a:ext cx="1714500" cy="1028700"/>
          </a:xfrm>
          <a:prstGeom prst="homePlate">
            <a:avLst>
              <a:gd name="adj" fmla="val 41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187" name="AutoShape 19"/>
          <p:cNvSpPr>
            <a:spLocks noChangeArrowheads="1"/>
          </p:cNvSpPr>
          <p:nvPr/>
        </p:nvSpPr>
        <p:spPr bwMode="auto">
          <a:xfrm rot="16200000">
            <a:off x="7004064" y="3694903"/>
            <a:ext cx="1714500" cy="1028700"/>
          </a:xfrm>
          <a:prstGeom prst="homePlate">
            <a:avLst>
              <a:gd name="adj" fmla="val 41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pic>
        <p:nvPicPr>
          <p:cNvPr id="7189" name="Picture 21"/>
          <p:cNvPicPr>
            <a:picLocks noChangeAspect="1" noChangeArrowheads="1"/>
          </p:cNvPicPr>
          <p:nvPr/>
        </p:nvPicPr>
        <p:blipFill>
          <a:blip r:embed="rId6"/>
          <a:srcRect/>
          <a:stretch>
            <a:fillRect/>
          </a:stretch>
        </p:blipFill>
        <p:spPr bwMode="auto">
          <a:xfrm>
            <a:off x="988982" y="3780631"/>
            <a:ext cx="1428750" cy="1752600"/>
          </a:xfrm>
          <a:prstGeom prst="rect">
            <a:avLst/>
          </a:prstGeom>
          <a:noFill/>
        </p:spPr>
      </p:pic>
      <p:pic>
        <p:nvPicPr>
          <p:cNvPr id="7193" name="Picture 25"/>
          <p:cNvPicPr>
            <a:picLocks noChangeAspect="1" noChangeArrowheads="1"/>
          </p:cNvPicPr>
          <p:nvPr/>
        </p:nvPicPr>
        <p:blipFill>
          <a:blip r:embed="rId7"/>
          <a:srcRect/>
          <a:stretch>
            <a:fillRect/>
          </a:stretch>
        </p:blipFill>
        <p:spPr bwMode="auto">
          <a:xfrm>
            <a:off x="2489180" y="3780631"/>
            <a:ext cx="1352550" cy="1785950"/>
          </a:xfrm>
          <a:prstGeom prst="rect">
            <a:avLst/>
          </a:prstGeom>
          <a:noFill/>
        </p:spPr>
      </p:pic>
      <p:pic>
        <p:nvPicPr>
          <p:cNvPr id="7194" name="Picture 26"/>
          <p:cNvPicPr>
            <a:picLocks noChangeAspect="1" noChangeArrowheads="1"/>
          </p:cNvPicPr>
          <p:nvPr/>
        </p:nvPicPr>
        <p:blipFill>
          <a:blip r:embed="rId8"/>
          <a:srcRect/>
          <a:stretch>
            <a:fillRect/>
          </a:stretch>
        </p:blipFill>
        <p:spPr bwMode="auto">
          <a:xfrm>
            <a:off x="3917940" y="3780631"/>
            <a:ext cx="1428750" cy="1819275"/>
          </a:xfrm>
          <a:prstGeom prst="rect">
            <a:avLst/>
          </a:prstGeom>
          <a:noFill/>
        </p:spPr>
      </p:pic>
      <p:sp>
        <p:nvSpPr>
          <p:cNvPr id="7191" name="AutoShape 23"/>
          <p:cNvSpPr>
            <a:spLocks noChangeArrowheads="1"/>
          </p:cNvSpPr>
          <p:nvPr/>
        </p:nvSpPr>
        <p:spPr bwMode="auto">
          <a:xfrm rot="16200000">
            <a:off x="6646874" y="3694903"/>
            <a:ext cx="1714500" cy="1028700"/>
          </a:xfrm>
          <a:prstGeom prst="homePlate">
            <a:avLst>
              <a:gd name="adj" fmla="val 41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190" name="AutoShape 22"/>
          <p:cNvSpPr>
            <a:spLocks noChangeArrowheads="1"/>
          </p:cNvSpPr>
          <p:nvPr/>
        </p:nvSpPr>
        <p:spPr bwMode="auto">
          <a:xfrm rot="16200000">
            <a:off x="8575700" y="3694903"/>
            <a:ext cx="1714500" cy="1028700"/>
          </a:xfrm>
          <a:prstGeom prst="homePlate">
            <a:avLst>
              <a:gd name="adj" fmla="val 41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195" name="Rectangle 27"/>
          <p:cNvSpPr>
            <a:spLocks noChangeArrowheads="1"/>
          </p:cNvSpPr>
          <p:nvPr/>
        </p:nvSpPr>
        <p:spPr bwMode="auto">
          <a:xfrm>
            <a:off x="917544" y="3066251"/>
            <a:ext cx="4429156"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257800" algn="l"/>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Сосчитай все треугольники</a:t>
            </a:r>
            <a:endParaRPr kumimoji="0" lang="ru-RU" sz="18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257800" algn="l"/>
              </a:tabLst>
            </a:pPr>
            <a:r>
              <a:rPr kumimoji="0" lang="ru-RU" sz="1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sz="1800" b="1" i="0" u="none" strike="noStrike" cap="none" normalizeH="0" dirty="0" smtClean="0">
                <a:ln>
                  <a:noFill/>
                </a:ln>
                <a:solidFill>
                  <a:srgbClr val="002060"/>
                </a:solidFill>
                <a:effectLst/>
                <a:latin typeface="Times New Roman" pitchFamily="18" charset="0"/>
                <a:ea typeface="Times New Roman" pitchFamily="18" charset="0"/>
                <a:cs typeface="Times New Roman" pitchFamily="18" charset="0"/>
              </a:rPr>
              <a:t> 1</a:t>
            </a:r>
            <a:r>
              <a:rPr kumimoji="0" lang="ru-RU" sz="1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2</a:t>
            </a:r>
            <a:r>
              <a:rPr kumimoji="0" lang="ru-RU" sz="1800" b="1" i="0" u="none" strike="noStrike" cap="none" normalizeH="0" dirty="0" smtClean="0">
                <a:ln>
                  <a:noFill/>
                </a:ln>
                <a:solidFill>
                  <a:srgbClr val="002060"/>
                </a:solidFill>
                <a:effectLst/>
                <a:latin typeface="Times New Roman" pitchFamily="18" charset="0"/>
                <a:ea typeface="Times New Roman" pitchFamily="18" charset="0"/>
                <a:cs typeface="Times New Roman" pitchFamily="18" charset="0"/>
              </a:rPr>
              <a:t>                        3</a:t>
            </a:r>
            <a:r>
              <a:rPr kumimoji="0" lang="ru-RU" sz="1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endParaRPr kumimoji="0" lang="ru-RU" sz="18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257800" algn="l"/>
              </a:tabLst>
            </a:pPr>
            <a:endParaRPr kumimoji="0" lang="ru-RU" sz="1800" b="1" i="0" u="none" strike="noStrike" cap="none" normalizeH="0" baseline="0" dirty="0" smtClean="0">
              <a:ln>
                <a:noFill/>
              </a:ln>
              <a:solidFill>
                <a:srgbClr val="002060"/>
              </a:solidFill>
              <a:effectLst/>
              <a:latin typeface="Times New Roman" pitchFamily="18" charset="0"/>
              <a:cs typeface="Times New Roman" pitchFamily="18" charset="0"/>
            </a:endParaRPr>
          </a:p>
        </p:txBody>
      </p:sp>
      <p:sp>
        <p:nvSpPr>
          <p:cNvPr id="7198" name="Rectangle 30"/>
          <p:cNvSpPr>
            <a:spLocks noChangeArrowheads="1"/>
          </p:cNvSpPr>
          <p:nvPr/>
        </p:nvSpPr>
        <p:spPr bwMode="auto">
          <a:xfrm>
            <a:off x="0" y="457200"/>
            <a:ext cx="106934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257800" algn="l"/>
              </a:tabLst>
            </a:pPr>
            <a:r>
              <a:rPr kumimoji="0" lang="ru-RU" sz="1800" b="0" i="0" u="none" strike="noStrike" cap="none" normalizeH="0" baseline="0" smtClean="0">
                <a:ln>
                  <a:noFill/>
                </a:ln>
                <a:solidFill>
                  <a:schemeClr val="tx1"/>
                </a:solidFill>
                <a:effectLst/>
                <a:latin typeface="Arial" pitchFamily="34" charset="0"/>
              </a:rPr>
              <a:t/>
            </a:r>
            <a:br>
              <a:rPr kumimoji="0" lang="ru-RU" sz="1800" b="0" i="0" u="none" strike="noStrike" cap="none" normalizeH="0" baseline="0" smtClean="0">
                <a:ln>
                  <a:noFill/>
                </a:ln>
                <a:solidFill>
                  <a:schemeClr val="tx1"/>
                </a:solidFill>
                <a:effectLst/>
                <a:latin typeface="Arial" pitchFamily="34" charset="0"/>
              </a:rPr>
            </a:br>
            <a:endParaRPr kumimoji="0" lang="ru-RU" sz="18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257800" algn="l"/>
              </a:tabLst>
            </a:pPr>
            <a:r>
              <a:rPr kumimoji="0" lang="ru-RU" sz="1200" b="0" i="0" u="none" strike="noStrike" cap="none" normalizeH="0" baseline="0" smtClean="0">
                <a:ln>
                  <a:noFill/>
                </a:ln>
                <a:solidFill>
                  <a:schemeClr val="tx1"/>
                </a:solidFill>
                <a:effectLst/>
                <a:latin typeface="Arial" pitchFamily="34" charset="0"/>
                <a:ea typeface="Times New Roman" pitchFamily="18" charset="0"/>
              </a:rPr>
              <a:t>	</a:t>
            </a:r>
            <a:endParaRPr kumimoji="0" lang="ru-RU" sz="10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257800" algn="l"/>
              </a:tabLst>
            </a:pPr>
            <a:endParaRPr kumimoji="0" lang="ru-RU" sz="1800" b="0" i="0" u="none" strike="noStrike" cap="none" normalizeH="0" baseline="0" smtClean="0">
              <a:ln>
                <a:noFill/>
              </a:ln>
              <a:solidFill>
                <a:schemeClr val="tx1"/>
              </a:solidFill>
              <a:effectLst/>
              <a:latin typeface="Arial" pitchFamily="34" charset="0"/>
            </a:endParaRPr>
          </a:p>
        </p:txBody>
      </p:sp>
      <p:sp>
        <p:nvSpPr>
          <p:cNvPr id="7199" name="Rectangle 31"/>
          <p:cNvSpPr>
            <a:spLocks noChangeArrowheads="1"/>
          </p:cNvSpPr>
          <p:nvPr/>
        </p:nvSpPr>
        <p:spPr bwMode="auto">
          <a:xfrm>
            <a:off x="917544" y="3423441"/>
            <a:ext cx="428628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257800" algn="l"/>
              </a:tabLst>
            </a:pPr>
            <a:endParaRPr kumimoji="0" lang="ru-RU" sz="1800" b="0" i="0" u="none" strike="noStrike" cap="none" normalizeH="0" baseline="0" smtClean="0">
              <a:ln>
                <a:noFill/>
              </a:ln>
              <a:solidFill>
                <a:schemeClr val="tx1"/>
              </a:solidFill>
              <a:effectLst/>
              <a:latin typeface="Arial" pitchFamily="34" charset="0"/>
            </a:endParaRPr>
          </a:p>
        </p:txBody>
      </p:sp>
      <p:sp>
        <p:nvSpPr>
          <p:cNvPr id="41" name="Прямоугольник 40"/>
          <p:cNvSpPr/>
          <p:nvPr/>
        </p:nvSpPr>
        <p:spPr>
          <a:xfrm>
            <a:off x="5846766" y="5137953"/>
            <a:ext cx="4071966" cy="523220"/>
          </a:xfrm>
          <a:prstGeom prst="rect">
            <a:avLst/>
          </a:prstGeom>
        </p:spPr>
        <p:txBody>
          <a:bodyPr wrap="square">
            <a:spAutoFit/>
          </a:bodyPr>
          <a:lstStyle/>
          <a:p>
            <a:pPr algn="just"/>
            <a:r>
              <a:rPr lang="ru-RU" sz="1400" dirty="0" smtClean="0">
                <a:latin typeface="Times New Roman" pitchFamily="18" charset="0"/>
                <a:ea typeface="Times New Roman" pitchFamily="18" charset="0"/>
                <a:cs typeface="Times New Roman" pitchFamily="18" charset="0"/>
              </a:rPr>
              <a:t>Нарисуйте фигуры, не отрывая карандаша от бумаги и, не проводя никакую линию дважды.</a:t>
            </a:r>
            <a:endParaRPr lang="ru-RU" sz="1400" dirty="0">
              <a:latin typeface="Times New Roman" pitchFamily="18" charset="0"/>
              <a:cs typeface="Times New Roman" pitchFamily="18" charset="0"/>
            </a:endParaRPr>
          </a:p>
        </p:txBody>
      </p:sp>
      <p:sp>
        <p:nvSpPr>
          <p:cNvPr id="42" name="Прямоугольник 41"/>
          <p:cNvSpPr/>
          <p:nvPr/>
        </p:nvSpPr>
        <p:spPr>
          <a:xfrm>
            <a:off x="6632584" y="2780499"/>
            <a:ext cx="2734659" cy="369332"/>
          </a:xfrm>
          <a:prstGeom prst="rect">
            <a:avLst/>
          </a:prstGeom>
        </p:spPr>
        <p:txBody>
          <a:bodyPr wrap="none">
            <a:spAutoFit/>
          </a:bodyPr>
          <a:lstStyle/>
          <a:p>
            <a:r>
              <a:rPr lang="ru-RU" sz="1800" b="1" dirty="0" smtClean="0">
                <a:solidFill>
                  <a:srgbClr val="002060"/>
                </a:solidFill>
                <a:latin typeface="Times New Roman" pitchFamily="18" charset="0"/>
                <a:ea typeface="Times New Roman" pitchFamily="18" charset="0"/>
                <a:cs typeface="Times New Roman" pitchFamily="18" charset="0"/>
              </a:rPr>
              <a:t>«Дороги и перекрестки»</a:t>
            </a:r>
            <a:endParaRPr lang="ru-RU" sz="18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859742" y="443850"/>
            <a:ext cx="9165354" cy="622137"/>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sz="4100" b="1" dirty="0" smtClean="0">
                <a:solidFill>
                  <a:srgbClr val="002060"/>
                </a:solidFill>
                <a:latin typeface="Times New Roman" pitchFamily="18" charset="0"/>
                <a:cs typeface="Times New Roman" pitchFamily="18" charset="0"/>
              </a:rPr>
              <a:t/>
            </a:r>
            <a:br>
              <a:rPr lang="ru-RU" sz="4100" b="1" dirty="0" smtClean="0">
                <a:solidFill>
                  <a:srgbClr val="002060"/>
                </a:solidFill>
                <a:latin typeface="Times New Roman" pitchFamily="18" charset="0"/>
                <a:cs typeface="Times New Roman" pitchFamily="18" charset="0"/>
              </a:rPr>
            </a:br>
            <a:r>
              <a:rPr lang="ru-RU" sz="4100" b="1" dirty="0" smtClean="0">
                <a:solidFill>
                  <a:srgbClr val="002060"/>
                </a:solidFill>
                <a:latin typeface="Times New Roman" pitchFamily="18" charset="0"/>
                <a:cs typeface="Times New Roman" pitchFamily="18" charset="0"/>
              </a:rPr>
              <a:t/>
            </a:r>
            <a:br>
              <a:rPr lang="ru-RU" sz="4100" b="1" dirty="0" smtClean="0">
                <a:solidFill>
                  <a:srgbClr val="002060"/>
                </a:solidFill>
                <a:latin typeface="Times New Roman" pitchFamily="18" charset="0"/>
                <a:cs typeface="Times New Roman" pitchFamily="18" charset="0"/>
              </a:rPr>
            </a:br>
            <a:r>
              <a:rPr lang="ru-RU" sz="4100" b="1" dirty="0" smtClean="0">
                <a:solidFill>
                  <a:srgbClr val="002060"/>
                </a:solidFill>
                <a:latin typeface="Times New Roman" pitchFamily="18" charset="0"/>
                <a:cs typeface="Times New Roman" pitchFamily="18" charset="0"/>
              </a:rPr>
              <a:t>Строка пера</a:t>
            </a:r>
            <a:br>
              <a:rPr lang="ru-RU" sz="4100" b="1" dirty="0" smtClean="0">
                <a:solidFill>
                  <a:srgbClr val="002060"/>
                </a:solidFill>
                <a:latin typeface="Times New Roman" pitchFamily="18" charset="0"/>
                <a:cs typeface="Times New Roman" pitchFamily="18" charset="0"/>
              </a:rPr>
            </a:br>
            <a:r>
              <a:rPr lang="ru-RU" sz="4400" dirty="0" smtClean="0">
                <a:solidFill>
                  <a:schemeClr val="tx1"/>
                </a:solidFill>
                <a:latin typeface="Times New Roman" pitchFamily="18" charset="0"/>
                <a:ea typeface="Times New Roman" pitchFamily="18" charset="0"/>
                <a:cs typeface="Times New Roman" pitchFamily="18" charset="0"/>
              </a:rPr>
              <a:t> </a:t>
            </a:r>
            <a:r>
              <a:rPr lang="ru-RU" sz="4000" b="1" dirty="0" smtClean="0">
                <a:solidFill>
                  <a:srgbClr val="002060"/>
                </a:solidFill>
                <a:latin typeface="Times New Roman" pitchFamily="18" charset="0"/>
                <a:cs typeface="Times New Roman" pitchFamily="18" charset="0"/>
              </a:rPr>
              <a:t/>
            </a:r>
            <a:br>
              <a:rPr lang="ru-RU" sz="4000" b="1" dirty="0" smtClean="0">
                <a:solidFill>
                  <a:srgbClr val="002060"/>
                </a:solidFill>
                <a:latin typeface="Times New Roman" pitchFamily="18" charset="0"/>
                <a:cs typeface="Times New Roman" pitchFamily="18" charset="0"/>
              </a:rPr>
            </a:br>
            <a:r>
              <a:rPr lang="ru-RU" sz="4100" b="1" dirty="0" smtClean="0">
                <a:solidFill>
                  <a:srgbClr val="002060"/>
                </a:solidFill>
                <a:latin typeface="Times New Roman" pitchFamily="18" charset="0"/>
                <a:cs typeface="Times New Roman" pitchFamily="18" charset="0"/>
              </a:rPr>
              <a:t>  </a:t>
            </a:r>
            <a:r>
              <a:rPr lang="ru-RU" sz="1600" dirty="0" smtClean="0">
                <a:solidFill>
                  <a:srgbClr val="002060"/>
                </a:solidFill>
                <a:latin typeface="Times New Roman" pitchFamily="18" charset="0"/>
                <a:cs typeface="Times New Roman" pitchFamily="18" charset="0"/>
              </a:rPr>
              <a:t/>
            </a:r>
            <a:br>
              <a:rPr lang="ru-RU" sz="1600" dirty="0" smtClean="0">
                <a:solidFill>
                  <a:srgbClr val="002060"/>
                </a:solidFill>
                <a:latin typeface="Times New Roman" pitchFamily="18" charset="0"/>
                <a:cs typeface="Times New Roman" pitchFamily="18" charset="0"/>
              </a:rPr>
            </a:br>
            <a:endParaRPr lang="ru-RU" sz="1600" dirty="0">
              <a:solidFill>
                <a:srgbClr val="002060"/>
              </a:solidFill>
              <a:latin typeface="Times New Roman" pitchFamily="18" charset="0"/>
              <a:cs typeface="Times New Roman" pitchFamily="18" charset="0"/>
            </a:endParaRPr>
          </a:p>
        </p:txBody>
      </p:sp>
      <p:sp>
        <p:nvSpPr>
          <p:cNvPr id="8197" name="Rectangle 5"/>
          <p:cNvSpPr>
            <a:spLocks noChangeArrowheads="1"/>
          </p:cNvSpPr>
          <p:nvPr/>
        </p:nvSpPr>
        <p:spPr bwMode="auto">
          <a:xfrm>
            <a:off x="0" y="457200"/>
            <a:ext cx="106934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44039" name="Rectangle 7"/>
          <p:cNvSpPr>
            <a:spLocks noChangeArrowheads="1"/>
          </p:cNvSpPr>
          <p:nvPr/>
        </p:nvSpPr>
        <p:spPr bwMode="auto">
          <a:xfrm>
            <a:off x="0" y="457200"/>
            <a:ext cx="10693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44040" name="Rectangle 8"/>
          <p:cNvSpPr>
            <a:spLocks noChangeArrowheads="1"/>
          </p:cNvSpPr>
          <p:nvPr/>
        </p:nvSpPr>
        <p:spPr bwMode="auto">
          <a:xfrm>
            <a:off x="0" y="457200"/>
            <a:ext cx="10693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6145" name="Rectangle 1"/>
          <p:cNvSpPr>
            <a:spLocks noChangeArrowheads="1"/>
          </p:cNvSpPr>
          <p:nvPr/>
        </p:nvSpPr>
        <p:spPr bwMode="auto">
          <a:xfrm>
            <a:off x="917544" y="1137425"/>
            <a:ext cx="3000396" cy="440120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Так быстро убегает тропка вдаль,</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 за горами солнце уж садится…</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Мое село! Мой милый, тихий край,</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Люблю тебя, как небо любят птицы!</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Твоих полей непаханых простор,</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Твоих лесов загадочный наряд</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 красоту твоих Саянских гор</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Навеки сохранить я в сердце рад!</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Мое село, ты чудо из чудес!</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Ну где найдешь еще одно такое?</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Тебя, как в сказке, окружает лес,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 реки поют горною водою.</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Тебя целует по утрам роса,</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Тебя так нежно сосны обнимают…</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 невозможно оторвать глаза,</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Когда с берез листочки опадают!</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Мое село! Ты родина моя!</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Спокойная, печальная, родная.</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Любуюсь красотой твоею я.</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Люблю тебя, тебя я воспеваю!</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4" name="Прямоугольник 13"/>
          <p:cNvSpPr/>
          <p:nvPr/>
        </p:nvSpPr>
        <p:spPr>
          <a:xfrm>
            <a:off x="4489444" y="1137425"/>
            <a:ext cx="5500726" cy="440120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ru-RU" sz="1400" b="1" dirty="0" smtClean="0">
                <a:latin typeface="Times New Roman" pitchFamily="18" charset="0"/>
                <a:cs typeface="Times New Roman" pitchFamily="18" charset="0"/>
              </a:rPr>
              <a:t>Старое фото</a:t>
            </a:r>
          </a:p>
          <a:p>
            <a:pPr algn="ctr"/>
            <a:endParaRPr lang="ru-RU" sz="1400" b="1" dirty="0" smtClean="0">
              <a:latin typeface="Times New Roman" pitchFamily="18" charset="0"/>
              <a:cs typeface="Times New Roman" pitchFamily="18" charset="0"/>
            </a:endParaRPr>
          </a:p>
          <a:p>
            <a:pPr algn="ctr"/>
            <a:r>
              <a:rPr lang="ru-RU" sz="1400" dirty="0" smtClean="0">
                <a:latin typeface="Times New Roman" pitchFamily="18" charset="0"/>
                <a:cs typeface="Times New Roman" pitchFamily="18" charset="0"/>
              </a:rPr>
              <a:t>Из альбома случайно выпало черно-белое старое фото. </a:t>
            </a:r>
          </a:p>
          <a:p>
            <a:pPr algn="ctr"/>
            <a:r>
              <a:rPr lang="ru-RU" sz="1400" dirty="0" smtClean="0">
                <a:latin typeface="Times New Roman" pitchFamily="18" charset="0"/>
                <a:cs typeface="Times New Roman" pitchFamily="18" charset="0"/>
              </a:rPr>
              <a:t>Я решила, когда увидела, это снят посторонний кто-то.</a:t>
            </a:r>
          </a:p>
          <a:p>
            <a:pPr algn="ctr"/>
            <a:r>
              <a:rPr lang="ru-RU" sz="1400" dirty="0" smtClean="0">
                <a:latin typeface="Times New Roman" pitchFamily="18" charset="0"/>
                <a:cs typeface="Times New Roman" pitchFamily="18" charset="0"/>
              </a:rPr>
              <a:t>Он стоял, солдат, так уверенно и одет был привычно и ловко. </a:t>
            </a:r>
          </a:p>
          <a:p>
            <a:pPr algn="ctr"/>
            <a:r>
              <a:rPr lang="ru-RU" sz="1400" dirty="0" smtClean="0">
                <a:latin typeface="Times New Roman" pitchFamily="18" charset="0"/>
                <a:cs typeface="Times New Roman" pitchFamily="18" charset="0"/>
              </a:rPr>
              <a:t>Как к лицу ему форма военная, как спокойно он держит винтовку.</a:t>
            </a:r>
          </a:p>
          <a:p>
            <a:pPr algn="ctr"/>
            <a:r>
              <a:rPr lang="ru-RU" sz="1400" dirty="0" smtClean="0">
                <a:latin typeface="Times New Roman" pitchFamily="18" charset="0"/>
                <a:cs typeface="Times New Roman" pitchFamily="18" charset="0"/>
              </a:rPr>
              <a:t>«Это твой прадедушка Витя…»  мама мне тихонько сказала, </a:t>
            </a:r>
          </a:p>
          <a:p>
            <a:pPr algn="ctr"/>
            <a:r>
              <a:rPr lang="ru-RU" sz="1400" dirty="0" smtClean="0">
                <a:latin typeface="Times New Roman" pitchFamily="18" charset="0"/>
                <a:cs typeface="Times New Roman" pitchFamily="18" charset="0"/>
              </a:rPr>
              <a:t>«Ты запомнила его стареньким, молодым ты его не узнала».</a:t>
            </a:r>
          </a:p>
          <a:p>
            <a:pPr algn="ctr"/>
            <a:r>
              <a:rPr lang="ru-RU" sz="1400" dirty="0" smtClean="0">
                <a:latin typeface="Times New Roman" pitchFamily="18" charset="0"/>
                <a:cs typeface="Times New Roman" pitchFamily="18" charset="0"/>
              </a:rPr>
              <a:t>В сорок первом попал в окружение. смог из плена с друзьями бежать, </a:t>
            </a:r>
          </a:p>
          <a:p>
            <a:pPr algn="ctr"/>
            <a:r>
              <a:rPr lang="ru-RU" sz="1400" dirty="0" smtClean="0">
                <a:latin typeface="Times New Roman" pitchFamily="18" charset="0"/>
                <a:cs typeface="Times New Roman" pitchFamily="18" charset="0"/>
              </a:rPr>
              <a:t>Нет, не может стихотворение, что случилось тогда, передать.</a:t>
            </a:r>
          </a:p>
          <a:p>
            <a:pPr algn="ctr"/>
            <a:r>
              <a:rPr lang="ru-RU" sz="1400" dirty="0" smtClean="0">
                <a:latin typeface="Times New Roman" pitchFamily="18" charset="0"/>
                <a:cs typeface="Times New Roman" pitchFamily="18" charset="0"/>
              </a:rPr>
              <a:t>Он с фашистами дрался отчаянно. Три тяжелых ранения было. </a:t>
            </a:r>
          </a:p>
          <a:p>
            <a:pPr algn="ctr"/>
            <a:r>
              <a:rPr lang="ru-RU" sz="1400" dirty="0" smtClean="0">
                <a:latin typeface="Times New Roman" pitchFamily="18" charset="0"/>
                <a:cs typeface="Times New Roman" pitchFamily="18" charset="0"/>
              </a:rPr>
              <a:t>Поразительная случайность  его жизнь для нас сохранила.</a:t>
            </a:r>
          </a:p>
          <a:p>
            <a:pPr algn="ctr"/>
            <a:r>
              <a:rPr lang="ru-RU" sz="1400" dirty="0" smtClean="0">
                <a:latin typeface="Times New Roman" pitchFamily="18" charset="0"/>
                <a:cs typeface="Times New Roman" pitchFamily="18" charset="0"/>
              </a:rPr>
              <a:t>Рота шла тогда в наступление, в грудь прадедушке пуля попала. </a:t>
            </a:r>
          </a:p>
          <a:p>
            <a:pPr algn="ctr"/>
            <a:r>
              <a:rPr lang="ru-RU" sz="1400" dirty="0" smtClean="0">
                <a:latin typeface="Times New Roman" pitchFamily="18" charset="0"/>
                <a:cs typeface="Times New Roman" pitchFamily="18" charset="0"/>
              </a:rPr>
              <a:t>Но в кармане его гимнастерки  записная книжка лежала.</a:t>
            </a:r>
          </a:p>
          <a:p>
            <a:pPr algn="ctr"/>
            <a:r>
              <a:rPr lang="ru-RU" sz="1400" dirty="0" smtClean="0">
                <a:latin typeface="Times New Roman" pitchFamily="18" charset="0"/>
                <a:cs typeface="Times New Roman" pitchFamily="18" charset="0"/>
              </a:rPr>
              <a:t>Эту книжку, пробитую пулей,  это ж надо, такое везенье! </a:t>
            </a:r>
          </a:p>
          <a:p>
            <a:pPr algn="ctr"/>
            <a:r>
              <a:rPr lang="ru-RU" sz="1400" dirty="0" smtClean="0">
                <a:latin typeface="Times New Roman" pitchFamily="18" charset="0"/>
                <a:cs typeface="Times New Roman" pitchFamily="18" charset="0"/>
              </a:rPr>
              <a:t>В медсанбате ему вернули  и поздравили со спасеньем.</a:t>
            </a:r>
          </a:p>
          <a:p>
            <a:pPr algn="ctr"/>
            <a:r>
              <a:rPr lang="ru-RU" sz="1400" dirty="0" smtClean="0">
                <a:latin typeface="Times New Roman" pitchFamily="18" charset="0"/>
                <a:cs typeface="Times New Roman" pitchFamily="18" charset="0"/>
              </a:rPr>
              <a:t>Он в пехоте дошел до Праги  ну, а дома ждала его мама </a:t>
            </a:r>
          </a:p>
          <a:p>
            <a:pPr algn="ctr"/>
            <a:r>
              <a:rPr lang="ru-RU" sz="1400" dirty="0" smtClean="0">
                <a:latin typeface="Times New Roman" pitchFamily="18" charset="0"/>
                <a:cs typeface="Times New Roman" pitchFamily="18" charset="0"/>
              </a:rPr>
              <a:t>Из наград всех медаль «За отвагу»  называл он солдатской самой.</a:t>
            </a:r>
          </a:p>
          <a:p>
            <a:pPr algn="ctr"/>
            <a:r>
              <a:rPr lang="ru-RU" sz="1400" dirty="0" smtClean="0">
                <a:latin typeface="Times New Roman" pitchFamily="18" charset="0"/>
                <a:cs typeface="Times New Roman" pitchFamily="18" charset="0"/>
              </a:rPr>
              <a:t>Я горжусь, что руками деда  защитился мир от врагов. </a:t>
            </a:r>
          </a:p>
          <a:p>
            <a:pPr algn="ctr"/>
            <a:r>
              <a:rPr lang="ru-RU" sz="1400" dirty="0" smtClean="0">
                <a:latin typeface="Times New Roman" pitchFamily="18" charset="0"/>
                <a:cs typeface="Times New Roman" pitchFamily="18" charset="0"/>
              </a:rPr>
              <a:t>Вот и песня про День Победы  была самой любимой его.</a:t>
            </a:r>
            <a:endParaRPr lang="ru-RU" sz="1400"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859742" y="443850"/>
            <a:ext cx="9165354" cy="693575"/>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sz="3600" b="1" dirty="0" smtClean="0">
                <a:solidFill>
                  <a:schemeClr val="tx2"/>
                </a:solidFill>
                <a:latin typeface="Times New Roman" pitchFamily="18" charset="0"/>
                <a:cs typeface="Times New Roman" pitchFamily="18" charset="0"/>
              </a:rPr>
              <a:t/>
            </a:r>
            <a:br>
              <a:rPr lang="ru-RU" sz="3600" b="1" dirty="0" smtClean="0">
                <a:solidFill>
                  <a:schemeClr val="tx2"/>
                </a:solidFill>
                <a:latin typeface="Times New Roman" pitchFamily="18" charset="0"/>
                <a:cs typeface="Times New Roman" pitchFamily="18" charset="0"/>
              </a:rPr>
            </a:br>
            <a:r>
              <a:rPr lang="ru-RU" sz="3600" b="1" dirty="0" smtClean="0">
                <a:solidFill>
                  <a:srgbClr val="002060"/>
                </a:solidFill>
                <a:latin typeface="Times New Roman" pitchFamily="18" charset="0"/>
                <a:cs typeface="Times New Roman" pitchFamily="18" charset="0"/>
              </a:rPr>
              <a:t>Последний звонок</a:t>
            </a:r>
            <a:br>
              <a:rPr lang="ru-RU" sz="3600" b="1" dirty="0" smtClean="0">
                <a:solidFill>
                  <a:srgbClr val="002060"/>
                </a:solidFill>
                <a:latin typeface="Times New Roman" pitchFamily="18" charset="0"/>
                <a:cs typeface="Times New Roman" pitchFamily="18" charset="0"/>
              </a:rPr>
            </a:br>
            <a:r>
              <a:rPr lang="ru-RU" sz="1600" dirty="0" smtClean="0">
                <a:solidFill>
                  <a:srgbClr val="002060"/>
                </a:solidFill>
                <a:latin typeface="Times New Roman" pitchFamily="18" charset="0"/>
                <a:cs typeface="Times New Roman" pitchFamily="18" charset="0"/>
              </a:rPr>
              <a:t/>
            </a:r>
            <a:br>
              <a:rPr lang="ru-RU" sz="1600" dirty="0" smtClean="0">
                <a:solidFill>
                  <a:srgbClr val="002060"/>
                </a:solidFill>
                <a:latin typeface="Times New Roman" pitchFamily="18" charset="0"/>
                <a:cs typeface="Times New Roman" pitchFamily="18" charset="0"/>
              </a:rPr>
            </a:br>
            <a:endParaRPr lang="ru-RU" sz="1600" dirty="0">
              <a:solidFill>
                <a:srgbClr val="002060"/>
              </a:solidFill>
              <a:latin typeface="Times New Roman" pitchFamily="18" charset="0"/>
              <a:cs typeface="Times New Roman" pitchFamily="18" charset="0"/>
            </a:endParaRPr>
          </a:p>
        </p:txBody>
      </p:sp>
      <p:sp>
        <p:nvSpPr>
          <p:cNvPr id="5123" name="Rectangle 3"/>
          <p:cNvSpPr>
            <a:spLocks noChangeArrowheads="1"/>
          </p:cNvSpPr>
          <p:nvPr/>
        </p:nvSpPr>
        <p:spPr bwMode="auto">
          <a:xfrm>
            <a:off x="0" y="0"/>
            <a:ext cx="106934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8851" name="Rectangle 3"/>
          <p:cNvSpPr>
            <a:spLocks noChangeArrowheads="1"/>
          </p:cNvSpPr>
          <p:nvPr/>
        </p:nvSpPr>
        <p:spPr bwMode="auto">
          <a:xfrm>
            <a:off x="0" y="619125"/>
            <a:ext cx="106934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ea typeface="Times New Roman" pitchFamily="18" charset="0"/>
              </a:rPr>
              <a:t>)</a:t>
            </a:r>
            <a:endParaRPr kumimoji="0" lang="ru-RU" sz="1800" b="0" i="0" u="none" strike="noStrike" cap="none" normalizeH="0" baseline="0" smtClean="0">
              <a:ln>
                <a:noFill/>
              </a:ln>
              <a:solidFill>
                <a:schemeClr val="tx1"/>
              </a:solidFill>
              <a:effectLst/>
              <a:latin typeface="Arial" pitchFamily="34" charset="0"/>
            </a:endParaRPr>
          </a:p>
        </p:txBody>
      </p:sp>
      <p:sp>
        <p:nvSpPr>
          <p:cNvPr id="4097" name="Rectangle 1"/>
          <p:cNvSpPr>
            <a:spLocks noChangeArrowheads="1"/>
          </p:cNvSpPr>
          <p:nvPr/>
        </p:nvSpPr>
        <p:spPr bwMode="auto">
          <a:xfrm>
            <a:off x="3060684" y="1208864"/>
            <a:ext cx="6929486" cy="4185761"/>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i="0" u="none" strike="noStrike" cap="none" normalizeH="0" baseline="0" dirty="0" smtClean="0">
                <a:ln>
                  <a:noFill/>
                </a:ln>
                <a:effectLst/>
                <a:latin typeface="Times New Roman" pitchFamily="18" charset="0"/>
                <a:ea typeface="Times New Roman" pitchFamily="18" charset="0"/>
                <a:cs typeface="Times New Roman" pitchFamily="18" charset="0"/>
              </a:rPr>
              <a:t>      Последний звонок</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 — традиционный праздник </a:t>
            </a:r>
            <a:r>
              <a:rPr kumimoji="0" lang="ru-RU" sz="1400" b="0" i="0" strike="noStrike" cap="none" normalizeH="0" baseline="0" dirty="0" smtClean="0">
                <a:ln>
                  <a:noFill/>
                </a:ln>
                <a:effectLst/>
                <a:latin typeface="Times New Roman" pitchFamily="18" charset="0"/>
                <a:ea typeface="Times New Roman" pitchFamily="18" charset="0"/>
                <a:cs typeface="Times New Roman" pitchFamily="18" charset="0"/>
                <a:hlinkClick r:id="rId2" tooltip="Школьник"/>
              </a:rPr>
              <a:t>школьников</a:t>
            </a:r>
            <a:r>
              <a:rPr kumimoji="0" lang="ru-RU" sz="1400" b="0" i="0" strike="noStrike" cap="none" normalizeH="0" baseline="0" dirty="0" smtClean="0">
                <a:ln>
                  <a:noFill/>
                </a:ln>
                <a:effectLst/>
                <a:latin typeface="Times New Roman" pitchFamily="18" charset="0"/>
                <a:ea typeface="Times New Roman" pitchFamily="18" charset="0"/>
                <a:cs typeface="Times New Roman" pitchFamily="18" charset="0"/>
              </a:rPr>
              <a:t>,</a:t>
            </a:r>
            <a:r>
              <a:rPr lang="ru-RU" sz="1400" dirty="0" smtClean="0">
                <a:latin typeface="Times New Roman" pitchFamily="18" charset="0"/>
                <a:ea typeface="Times New Roman" pitchFamily="18" charset="0"/>
                <a:cs typeface="Times New Roman" pitchFamily="18" charset="0"/>
              </a:rPr>
              <a:t> </a:t>
            </a:r>
            <a:r>
              <a:rPr kumimoji="0" lang="ru-RU" sz="1400" b="0" i="0" strike="noStrike" cap="none" normalizeH="0" baseline="0" dirty="0" smtClean="0">
                <a:ln>
                  <a:noFill/>
                </a:ln>
                <a:effectLst/>
                <a:latin typeface="Times New Roman" pitchFamily="18" charset="0"/>
                <a:ea typeface="Times New Roman" pitchFamily="18" charset="0"/>
                <a:cs typeface="Times New Roman" pitchFamily="18" charset="0"/>
              </a:rPr>
              <a:t>заканчивающих</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 учёбу. Последние звонки в </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hlinkClick r:id="rId3" tooltip="Школа"/>
              </a:rPr>
              <a:t>школах</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 проходят в конце мая, когда </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hlinkClick r:id="rId4" tooltip="Учёба"/>
              </a:rPr>
              <a:t>учёба</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 уже закончилась, а выпускные </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hlinkClick r:id="rId5" tooltip="Экзамен"/>
              </a:rPr>
              <a:t>экзамены</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 ещё не начались.</a:t>
            </a:r>
          </a:p>
          <a:p>
            <a:pPr marL="0" marR="0" lvl="0" indent="0" algn="just" defTabSz="914400" rtl="0" eaLnBrk="1" fontAlgn="base" latinLnBrk="0" hangingPunct="1">
              <a:lnSpc>
                <a:spcPct val="100000"/>
              </a:lnSpc>
              <a:spcBef>
                <a:spcPct val="0"/>
              </a:spcBef>
              <a:spcAft>
                <a:spcPct val="0"/>
              </a:spcAft>
              <a:buClrTx/>
              <a:buSzTx/>
              <a:buFontTx/>
              <a:buNone/>
              <a:tabLst/>
            </a:pPr>
            <a:r>
              <a:rPr lang="ru-RU" sz="1400" dirty="0" smtClean="0">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Последний звонок подводит черту, ставит точку в многолетнем</a:t>
            </a:r>
            <a:r>
              <a:rPr kumimoji="0" lang="ru-RU" sz="1400" b="0" i="0" u="none" strike="noStrike" cap="none" normalizeH="0" dirty="0" smtClean="0">
                <a:ln>
                  <a:noFill/>
                </a:ln>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учебном марафоне со всеми его уроками и переменами, контрольными</a:t>
            </a:r>
            <a:r>
              <a:rPr kumimoji="0" lang="ru-RU" sz="1400" b="0" i="0" u="none" strike="noStrike" cap="none" normalizeH="0" dirty="0" smtClean="0">
                <a:ln>
                  <a:noFill/>
                </a:ln>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работами и домашними заданиями.</a:t>
            </a:r>
          </a:p>
          <a:p>
            <a:pPr algn="just"/>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      Последний звонок — большой общешкольный </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hlinkClick r:id="rId6" tooltip="Праздник"/>
              </a:rPr>
              <a:t>праздник</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 который</a:t>
            </a:r>
            <a:r>
              <a:rPr kumimoji="0" lang="ru-RU" sz="1400" b="0" i="0" u="none" strike="noStrike" cap="none" normalizeH="0" dirty="0" smtClean="0">
                <a:ln>
                  <a:noFill/>
                </a:ln>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адресован  </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hlinkClick r:id="rId7" tooltip="Выпускник"/>
              </a:rPr>
              <a:t>выпускникам</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 учителям и родителям. Торжественная церемония включает выступления гостей, директора, первой учительницы, родителей, приветствие первоклассников, напутственное слово учеников 9-х и 11-х классов.</a:t>
            </a:r>
            <a:r>
              <a:rPr lang="ru-RU" sz="1400" dirty="0" smtClean="0"/>
              <a:t> </a:t>
            </a:r>
          </a:p>
          <a:p>
            <a:pPr algn="just"/>
            <a:r>
              <a:rPr lang="ru-RU" sz="1400" dirty="0" smtClean="0">
                <a:latin typeface="Times New Roman" pitchFamily="18" charset="0"/>
                <a:cs typeface="Times New Roman" pitchFamily="18" charset="0"/>
              </a:rPr>
              <a:t>      В отличие от Выпускного по традиции на последний звонок поверх одежды юноши и девушки повязывают ленты с надписью «Выпускник», а на костюмы (для девушек — на </a:t>
            </a:r>
            <a:r>
              <a:rPr lang="ru-RU" sz="1400" u="sng" dirty="0" smtClean="0">
                <a:latin typeface="Times New Roman" pitchFamily="18" charset="0"/>
                <a:cs typeface="Times New Roman" pitchFamily="18" charset="0"/>
                <a:hlinkClick r:id="rId8" tooltip="Фартук"/>
              </a:rPr>
              <a:t>фартуки</a:t>
            </a:r>
            <a:r>
              <a:rPr lang="ru-RU" sz="1400" dirty="0" smtClean="0">
                <a:latin typeface="Times New Roman" pitchFamily="18" charset="0"/>
                <a:cs typeface="Times New Roman" pitchFamily="18" charset="0"/>
              </a:rPr>
              <a:t>) иногда прикрепляются либо небольшие колокольчики, либо значки в виде колокольчиков.</a:t>
            </a:r>
          </a:p>
          <a:p>
            <a:pPr algn="just"/>
            <a:r>
              <a:rPr lang="ru-RU" sz="1400" dirty="0" smtClean="0">
                <a:latin typeface="Times New Roman" pitchFamily="18" charset="0"/>
                <a:cs typeface="Times New Roman" pitchFamily="18" charset="0"/>
              </a:rPr>
              <a:t>     Во время празднования часто звонят в </a:t>
            </a:r>
            <a:r>
              <a:rPr lang="ru-RU" sz="1400" u="sng" dirty="0" smtClean="0">
                <a:latin typeface="Times New Roman" pitchFamily="18" charset="0"/>
                <a:cs typeface="Times New Roman" pitchFamily="18" charset="0"/>
                <a:hlinkClick r:id="rId9" tooltip="Колокол"/>
              </a:rPr>
              <a:t>колокольчик</a:t>
            </a:r>
            <a:r>
              <a:rPr lang="ru-RU" sz="1400" dirty="0" smtClean="0">
                <a:latin typeface="Times New Roman" pitchFamily="18" charset="0"/>
                <a:cs typeface="Times New Roman" pitchFamily="18" charset="0"/>
              </a:rPr>
              <a:t>, символически изображающий школьный звонок, обозначающий начало или окончание уроков. При этом обычно в колокольчик звонит первоклассница, которую несёт </a:t>
            </a:r>
            <a:r>
              <a:rPr lang="ru-RU" sz="1400" dirty="0" err="1" smtClean="0">
                <a:latin typeface="Times New Roman" pitchFamily="18" charset="0"/>
                <a:cs typeface="Times New Roman" pitchFamily="18" charset="0"/>
              </a:rPr>
              <a:t>одиннадцатиклассник</a:t>
            </a:r>
            <a:r>
              <a:rPr lang="ru-RU" sz="1400" dirty="0" smtClean="0">
                <a:latin typeface="Times New Roman" pitchFamily="18" charset="0"/>
                <a:cs typeface="Times New Roman" pitchFamily="18" charset="0"/>
              </a:rPr>
              <a:t>. Зачастую выпускники выходят на улицу и отпускают в небо воздушные шарики, а также исполняют первый школьный </a:t>
            </a:r>
            <a:r>
              <a:rPr lang="ru-RU" sz="1400" u="sng" dirty="0" smtClean="0">
                <a:latin typeface="Times New Roman" pitchFamily="18" charset="0"/>
                <a:cs typeface="Times New Roman" pitchFamily="18" charset="0"/>
                <a:hlinkClick r:id="rId10" tooltip="Вальс"/>
              </a:rPr>
              <a:t>вальс</a:t>
            </a:r>
            <a:r>
              <a:rPr lang="ru-RU" sz="1400" dirty="0" smtClean="0">
                <a:latin typeface="Times New Roman" pitchFamily="18"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effectLst/>
              <a:latin typeface="Times New Roman" pitchFamily="18" charset="0"/>
              <a:cs typeface="Times New Roman" pitchFamily="18" charset="0"/>
            </a:endParaRPr>
          </a:p>
        </p:txBody>
      </p:sp>
      <p:pic>
        <p:nvPicPr>
          <p:cNvPr id="4099" name="Picture 3" descr="D:\ЖСШ №1 2016-2017 год\Школьная газета ЖСШ№1 2016-2017 год\Новая папка\Последний звонок\images (1).jpg"/>
          <p:cNvPicPr preferRelativeResize="0">
            <a:picLocks noChangeArrowheads="1"/>
          </p:cNvPicPr>
          <p:nvPr/>
        </p:nvPicPr>
        <p:blipFill>
          <a:blip r:embed="rId11"/>
          <a:srcRect/>
          <a:stretch>
            <a:fillRect/>
          </a:stretch>
        </p:blipFill>
        <p:spPr bwMode="auto">
          <a:xfrm>
            <a:off x="917544" y="3066251"/>
            <a:ext cx="2071702" cy="1800000"/>
          </a:xfrm>
          <a:prstGeom prst="rect">
            <a:avLst/>
          </a:prstGeom>
          <a:noFill/>
        </p:spPr>
      </p:pic>
      <p:pic>
        <p:nvPicPr>
          <p:cNvPr id="4098" name="Picture 2" descr="D:\ЖСШ №1 2016-2017 год\Школьная газета ЖСШ№1 2016-2017 год\Новая папка\Последний звонок\images.jpg"/>
          <p:cNvPicPr>
            <a:picLocks noChangeAspect="1" noChangeArrowheads="1"/>
          </p:cNvPicPr>
          <p:nvPr/>
        </p:nvPicPr>
        <p:blipFill>
          <a:blip r:embed="rId12"/>
          <a:srcRect/>
          <a:stretch>
            <a:fillRect/>
          </a:stretch>
        </p:blipFill>
        <p:spPr bwMode="auto">
          <a:xfrm>
            <a:off x="4060816" y="5280829"/>
            <a:ext cx="4107685" cy="1643074"/>
          </a:xfrm>
          <a:prstGeom prst="rect">
            <a:avLst/>
          </a:prstGeom>
          <a:noFill/>
        </p:spPr>
      </p:pic>
      <p:pic>
        <p:nvPicPr>
          <p:cNvPr id="4100" name="Picture 4" descr="D:\ЖСШ №1 2016-2017 год\Школьная газета ЖСШ№1 2016-2017 год\Новая папка\Последний звонок\скачанные файлы.jpg"/>
          <p:cNvPicPr preferRelativeResize="0">
            <a:picLocks noChangeArrowheads="1"/>
          </p:cNvPicPr>
          <p:nvPr/>
        </p:nvPicPr>
        <p:blipFill>
          <a:blip r:embed="rId13"/>
          <a:srcRect/>
          <a:stretch>
            <a:fillRect/>
          </a:stretch>
        </p:blipFill>
        <p:spPr bwMode="auto">
          <a:xfrm>
            <a:off x="917544" y="1208863"/>
            <a:ext cx="2071702" cy="1800000"/>
          </a:xfrm>
          <a:prstGeom prst="rect">
            <a:avLst/>
          </a:prstGeom>
          <a:noFill/>
        </p:spPr>
      </p:pic>
      <p:pic>
        <p:nvPicPr>
          <p:cNvPr id="4101" name="Picture 5" descr="D:\ЖСШ №1 2016-2017 год\Школьная газета ЖСШ№1 2016-2017 год\Новая папка\Последний звонок\скачанные файлы (9).jpg"/>
          <p:cNvPicPr preferRelativeResize="0">
            <a:picLocks noChangeArrowheads="1"/>
          </p:cNvPicPr>
          <p:nvPr/>
        </p:nvPicPr>
        <p:blipFill>
          <a:blip r:embed="rId14"/>
          <a:srcRect/>
          <a:stretch>
            <a:fillRect/>
          </a:stretch>
        </p:blipFill>
        <p:spPr bwMode="auto">
          <a:xfrm>
            <a:off x="917544" y="4923639"/>
            <a:ext cx="2071702" cy="1800000"/>
          </a:xfrm>
          <a:prstGeom prst="rect">
            <a:avLst/>
          </a:prstGeom>
          <a:noFill/>
        </p:spPr>
      </p:pic>
    </p:spTree>
    <p:extLst>
      <p:ext uri="{BB962C8B-B14F-4D97-AF65-F5344CB8AC3E}">
        <p14:creationId xmlns:p14="http://schemas.microsoft.com/office/powerpoint/2010/main" xmlns="" val="32282301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859742" y="443850"/>
            <a:ext cx="9165354" cy="693575"/>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lnSpc>
                <a:spcPct val="100000"/>
              </a:lnSpc>
            </a:pPr>
            <a:r>
              <a:rPr lang="ru-RU" sz="4100" b="1" dirty="0" smtClean="0">
                <a:solidFill>
                  <a:srgbClr val="002060"/>
                </a:solidFill>
                <a:latin typeface="Times New Roman" pitchFamily="18" charset="0"/>
                <a:cs typeface="Times New Roman" pitchFamily="18" charset="0"/>
              </a:rPr>
              <a:t>Фоторепортаж </a:t>
            </a:r>
            <a:r>
              <a:rPr lang="ru-RU" sz="1600" dirty="0" smtClean="0">
                <a:solidFill>
                  <a:srgbClr val="002060"/>
                </a:solidFill>
                <a:latin typeface="Times New Roman" pitchFamily="18" charset="0"/>
                <a:cs typeface="Times New Roman" pitchFamily="18" charset="0"/>
              </a:rPr>
              <a:t/>
            </a:r>
            <a:br>
              <a:rPr lang="ru-RU" sz="1600" dirty="0" smtClean="0">
                <a:solidFill>
                  <a:srgbClr val="002060"/>
                </a:solidFill>
                <a:latin typeface="Times New Roman" pitchFamily="18" charset="0"/>
                <a:cs typeface="Times New Roman" pitchFamily="18" charset="0"/>
              </a:rPr>
            </a:br>
            <a:endParaRPr lang="ru-RU" sz="1600" dirty="0">
              <a:solidFill>
                <a:srgbClr val="002060"/>
              </a:solidFill>
              <a:latin typeface="Times New Roman" pitchFamily="18" charset="0"/>
              <a:cs typeface="Times New Roman" pitchFamily="18" charset="0"/>
            </a:endParaRPr>
          </a:p>
        </p:txBody>
      </p:sp>
      <p:pic>
        <p:nvPicPr>
          <p:cNvPr id="1026" name="Picture 2" descr="C:\Documents and Settings\Admin\Мои документы\Фото 2016-2017 год\Последний звонок\SAM_6290.JPG"/>
          <p:cNvPicPr preferRelativeResize="0">
            <a:picLocks noChangeArrowheads="1"/>
          </p:cNvPicPr>
          <p:nvPr/>
        </p:nvPicPr>
        <p:blipFill>
          <a:blip r:embed="rId2" cstate="print"/>
          <a:srcRect/>
          <a:stretch>
            <a:fillRect/>
          </a:stretch>
        </p:blipFill>
        <p:spPr bwMode="auto">
          <a:xfrm>
            <a:off x="917544" y="1280301"/>
            <a:ext cx="2880000" cy="2160000"/>
          </a:xfrm>
          <a:prstGeom prst="rect">
            <a:avLst/>
          </a:prstGeom>
          <a:noFill/>
        </p:spPr>
      </p:pic>
      <p:pic>
        <p:nvPicPr>
          <p:cNvPr id="1027" name="Picture 3" descr="C:\Documents and Settings\Admin\Мои документы\Фото 2016-2017 год\Последний звонок\SAM_6305.JPG"/>
          <p:cNvPicPr preferRelativeResize="0">
            <a:picLocks noChangeArrowheads="1"/>
          </p:cNvPicPr>
          <p:nvPr/>
        </p:nvPicPr>
        <p:blipFill>
          <a:blip r:embed="rId3" cstate="print"/>
          <a:srcRect/>
          <a:stretch>
            <a:fillRect/>
          </a:stretch>
        </p:blipFill>
        <p:spPr bwMode="auto">
          <a:xfrm>
            <a:off x="3989378" y="1280301"/>
            <a:ext cx="2880000" cy="2160000"/>
          </a:xfrm>
          <a:prstGeom prst="rect">
            <a:avLst/>
          </a:prstGeom>
          <a:noFill/>
        </p:spPr>
      </p:pic>
      <p:pic>
        <p:nvPicPr>
          <p:cNvPr id="1028" name="Picture 4" descr="C:\Documents and Settings\Admin\Мои документы\Фото 2016-2017 год\Последний звонок\SAM_6324.JPG"/>
          <p:cNvPicPr preferRelativeResize="0">
            <a:picLocks noChangeArrowheads="1"/>
          </p:cNvPicPr>
          <p:nvPr/>
        </p:nvPicPr>
        <p:blipFill>
          <a:blip r:embed="rId4" cstate="print"/>
          <a:srcRect/>
          <a:stretch>
            <a:fillRect/>
          </a:stretch>
        </p:blipFill>
        <p:spPr bwMode="auto">
          <a:xfrm>
            <a:off x="7132650" y="1280301"/>
            <a:ext cx="2880000" cy="2160000"/>
          </a:xfrm>
          <a:prstGeom prst="rect">
            <a:avLst/>
          </a:prstGeom>
          <a:noFill/>
        </p:spPr>
      </p:pic>
      <p:pic>
        <p:nvPicPr>
          <p:cNvPr id="1030" name="Picture 6" descr="C:\Documents and Settings\Admin\Мои документы\Фото 2016-2017 год\Последний звонок\SAM_6364.JPG"/>
          <p:cNvPicPr preferRelativeResize="0">
            <a:picLocks noChangeArrowheads="1"/>
          </p:cNvPicPr>
          <p:nvPr/>
        </p:nvPicPr>
        <p:blipFill>
          <a:blip r:embed="rId5" cstate="print"/>
          <a:srcRect/>
          <a:stretch>
            <a:fillRect/>
          </a:stretch>
        </p:blipFill>
        <p:spPr bwMode="auto">
          <a:xfrm>
            <a:off x="3989378" y="3066251"/>
            <a:ext cx="2880000" cy="2160000"/>
          </a:xfrm>
          <a:prstGeom prst="rect">
            <a:avLst/>
          </a:prstGeom>
          <a:noFill/>
        </p:spPr>
      </p:pic>
      <p:pic>
        <p:nvPicPr>
          <p:cNvPr id="1031" name="Picture 7" descr="C:\Documents and Settings\Admin\Мои документы\Фото 2016-2017 год\Последний звонок\SAM_6384.JPG"/>
          <p:cNvPicPr preferRelativeResize="0">
            <a:picLocks noChangeArrowheads="1"/>
          </p:cNvPicPr>
          <p:nvPr/>
        </p:nvPicPr>
        <p:blipFill>
          <a:blip r:embed="rId6" cstate="print"/>
          <a:srcRect/>
          <a:stretch>
            <a:fillRect/>
          </a:stretch>
        </p:blipFill>
        <p:spPr bwMode="auto">
          <a:xfrm>
            <a:off x="7132650" y="3566317"/>
            <a:ext cx="2880000" cy="2160000"/>
          </a:xfrm>
          <a:prstGeom prst="rect">
            <a:avLst/>
          </a:prstGeom>
          <a:noFill/>
        </p:spPr>
      </p:pic>
      <p:pic>
        <p:nvPicPr>
          <p:cNvPr id="1033" name="Picture 9" descr="C:\Documents and Settings\Admin\Мои документы\Фото 2016-2017 год\Последний звонок\SAM_6401.JPG"/>
          <p:cNvPicPr preferRelativeResize="0">
            <a:picLocks noChangeArrowheads="1"/>
          </p:cNvPicPr>
          <p:nvPr/>
        </p:nvPicPr>
        <p:blipFill>
          <a:blip r:embed="rId7" cstate="print"/>
          <a:srcRect/>
          <a:stretch>
            <a:fillRect/>
          </a:stretch>
        </p:blipFill>
        <p:spPr bwMode="auto">
          <a:xfrm>
            <a:off x="4846634" y="4709325"/>
            <a:ext cx="2880000" cy="2160000"/>
          </a:xfrm>
          <a:prstGeom prst="rect">
            <a:avLst/>
          </a:prstGeom>
          <a:noFill/>
        </p:spPr>
      </p:pic>
      <p:pic>
        <p:nvPicPr>
          <p:cNvPr id="1029" name="Picture 5" descr="C:\Documents and Settings\Admin\Мои документы\Фото 2016-2017 год\Последний звонок\SAM_6335.JPG"/>
          <p:cNvPicPr preferRelativeResize="0">
            <a:picLocks noChangeArrowheads="1"/>
          </p:cNvPicPr>
          <p:nvPr/>
        </p:nvPicPr>
        <p:blipFill>
          <a:blip r:embed="rId8" cstate="print"/>
          <a:srcRect/>
          <a:stretch>
            <a:fillRect/>
          </a:stretch>
        </p:blipFill>
        <p:spPr bwMode="auto">
          <a:xfrm>
            <a:off x="1203296" y="3852069"/>
            <a:ext cx="2880000" cy="2160000"/>
          </a:xfrm>
          <a:prstGeom prst="rect">
            <a:avLst/>
          </a:prstGeom>
          <a:noFill/>
        </p:spPr>
      </p:pic>
    </p:spTree>
    <p:extLst>
      <p:ext uri="{BB962C8B-B14F-4D97-AF65-F5344CB8AC3E}">
        <p14:creationId xmlns:p14="http://schemas.microsoft.com/office/powerpoint/2010/main" xmlns="" val="3228230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859742" y="443850"/>
            <a:ext cx="9165354" cy="693575"/>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lnSpc>
                <a:spcPct val="100000"/>
              </a:lnSpc>
            </a:pPr>
            <a:r>
              <a:rPr lang="ru-RU" sz="4100" b="1" dirty="0" err="1" smtClean="0">
                <a:solidFill>
                  <a:srgbClr val="002060"/>
                </a:solidFill>
                <a:latin typeface="Times New Roman" pitchFamily="18" charset="0"/>
                <a:cs typeface="Times New Roman" pitchFamily="18" charset="0"/>
              </a:rPr>
              <a:t>Фотовернисаж</a:t>
            </a:r>
            <a:r>
              <a:rPr lang="ru-RU" sz="4100" b="1" dirty="0" smtClean="0">
                <a:solidFill>
                  <a:srgbClr val="002060"/>
                </a:solidFill>
                <a:latin typeface="Times New Roman" pitchFamily="18" charset="0"/>
                <a:cs typeface="Times New Roman" pitchFamily="18" charset="0"/>
              </a:rPr>
              <a:t>  </a:t>
            </a:r>
            <a:r>
              <a:rPr lang="ru-RU" sz="1600" dirty="0" smtClean="0">
                <a:solidFill>
                  <a:srgbClr val="002060"/>
                </a:solidFill>
                <a:latin typeface="Times New Roman" pitchFamily="18" charset="0"/>
                <a:cs typeface="Times New Roman" pitchFamily="18" charset="0"/>
              </a:rPr>
              <a:t/>
            </a:r>
            <a:br>
              <a:rPr lang="ru-RU" sz="1600" dirty="0" smtClean="0">
                <a:solidFill>
                  <a:srgbClr val="002060"/>
                </a:solidFill>
                <a:latin typeface="Times New Roman" pitchFamily="18" charset="0"/>
                <a:cs typeface="Times New Roman" pitchFamily="18" charset="0"/>
              </a:rPr>
            </a:br>
            <a:endParaRPr lang="ru-RU" sz="1600" dirty="0">
              <a:solidFill>
                <a:srgbClr val="002060"/>
              </a:solidFill>
              <a:latin typeface="Times New Roman" pitchFamily="18" charset="0"/>
              <a:cs typeface="Times New Roman" pitchFamily="18" charset="0"/>
            </a:endParaRPr>
          </a:p>
        </p:txBody>
      </p:sp>
      <p:pic>
        <p:nvPicPr>
          <p:cNvPr id="25601" name="Picture 1" descr="D:\ЖСШ №1 2016-2017 год\Школьная газета ЖСШ№1 2016-2017 год\Новая папка\1 мая\images.jpg"/>
          <p:cNvPicPr>
            <a:picLocks noChangeAspect="1" noChangeArrowheads="1"/>
          </p:cNvPicPr>
          <p:nvPr/>
        </p:nvPicPr>
        <p:blipFill>
          <a:blip r:embed="rId2"/>
          <a:srcRect/>
          <a:stretch>
            <a:fillRect/>
          </a:stretch>
        </p:blipFill>
        <p:spPr bwMode="auto">
          <a:xfrm>
            <a:off x="846106" y="1208863"/>
            <a:ext cx="2533650" cy="1809750"/>
          </a:xfrm>
          <a:prstGeom prst="rect">
            <a:avLst/>
          </a:prstGeom>
          <a:noFill/>
        </p:spPr>
      </p:pic>
      <p:pic>
        <p:nvPicPr>
          <p:cNvPr id="25602" name="Picture 2" descr="D:\ЖСШ №1 2016-2017 год\Школьная газета ЖСШ№1 2016-2017 год\Новая папка\1 мая\images (1).jpg"/>
          <p:cNvPicPr>
            <a:picLocks noChangeAspect="1" noChangeArrowheads="1"/>
          </p:cNvPicPr>
          <p:nvPr/>
        </p:nvPicPr>
        <p:blipFill>
          <a:blip r:embed="rId3"/>
          <a:srcRect/>
          <a:stretch>
            <a:fillRect/>
          </a:stretch>
        </p:blipFill>
        <p:spPr bwMode="auto">
          <a:xfrm>
            <a:off x="7418402" y="1208863"/>
            <a:ext cx="2619375" cy="1743075"/>
          </a:xfrm>
          <a:prstGeom prst="rect">
            <a:avLst/>
          </a:prstGeom>
          <a:noFill/>
        </p:spPr>
      </p:pic>
      <p:pic>
        <p:nvPicPr>
          <p:cNvPr id="25603" name="Picture 3" descr="D:\ЖСШ №1 2016-2017 год\Школьная газета ЖСШ№1 2016-2017 год\Новая папка\1 мая\скачанные файлы.jpg"/>
          <p:cNvPicPr>
            <a:picLocks noChangeAspect="1" noChangeArrowheads="1"/>
          </p:cNvPicPr>
          <p:nvPr/>
        </p:nvPicPr>
        <p:blipFill>
          <a:blip r:embed="rId4"/>
          <a:srcRect/>
          <a:stretch>
            <a:fillRect/>
          </a:stretch>
        </p:blipFill>
        <p:spPr bwMode="auto">
          <a:xfrm>
            <a:off x="1060420" y="3066251"/>
            <a:ext cx="2343150" cy="1952625"/>
          </a:xfrm>
          <a:prstGeom prst="rect">
            <a:avLst/>
          </a:prstGeom>
          <a:noFill/>
        </p:spPr>
      </p:pic>
      <p:pic>
        <p:nvPicPr>
          <p:cNvPr id="25604" name="Picture 4" descr="D:\ЖСШ №1 2016-2017 год\Школьная газета ЖСШ№1 2016-2017 год\Новая папка\1 мая\скачанные файлы (6).jpg"/>
          <p:cNvPicPr>
            <a:picLocks noChangeAspect="1" noChangeArrowheads="1"/>
          </p:cNvPicPr>
          <p:nvPr/>
        </p:nvPicPr>
        <p:blipFill>
          <a:blip r:embed="rId5"/>
          <a:srcRect/>
          <a:stretch>
            <a:fillRect/>
          </a:stretch>
        </p:blipFill>
        <p:spPr bwMode="auto">
          <a:xfrm>
            <a:off x="7489840" y="3066251"/>
            <a:ext cx="2479709" cy="1857388"/>
          </a:xfrm>
          <a:prstGeom prst="rect">
            <a:avLst/>
          </a:prstGeom>
          <a:noFill/>
        </p:spPr>
      </p:pic>
      <p:pic>
        <p:nvPicPr>
          <p:cNvPr id="25605" name="Picture 5" descr="D:\ЖСШ №1 2016-2017 год\Школьная газета ЖСШ№1 2016-2017 год\Новая папка\1 мая\скачанные файлы (5).jpg"/>
          <p:cNvPicPr>
            <a:picLocks noChangeAspect="1" noChangeArrowheads="1"/>
          </p:cNvPicPr>
          <p:nvPr/>
        </p:nvPicPr>
        <p:blipFill>
          <a:blip r:embed="rId6"/>
          <a:srcRect/>
          <a:stretch>
            <a:fillRect/>
          </a:stretch>
        </p:blipFill>
        <p:spPr bwMode="auto">
          <a:xfrm>
            <a:off x="917544" y="5209391"/>
            <a:ext cx="3028950" cy="1514475"/>
          </a:xfrm>
          <a:prstGeom prst="rect">
            <a:avLst/>
          </a:prstGeom>
          <a:noFill/>
        </p:spPr>
      </p:pic>
      <p:pic>
        <p:nvPicPr>
          <p:cNvPr id="25606" name="Picture 6" descr="D:\ЖСШ №1 2016-2017 год\Школьная газета ЖСШ№1 2016-2017 год\Новая папка\1 мая\скачанные файлы (2).jpg"/>
          <p:cNvPicPr>
            <a:picLocks noChangeAspect="1" noChangeArrowheads="1"/>
          </p:cNvPicPr>
          <p:nvPr/>
        </p:nvPicPr>
        <p:blipFill>
          <a:blip r:embed="rId7"/>
          <a:srcRect/>
          <a:stretch>
            <a:fillRect/>
          </a:stretch>
        </p:blipFill>
        <p:spPr bwMode="auto">
          <a:xfrm>
            <a:off x="3560750" y="1208863"/>
            <a:ext cx="3714776" cy="2687584"/>
          </a:xfrm>
          <a:prstGeom prst="rect">
            <a:avLst/>
          </a:prstGeom>
          <a:noFill/>
        </p:spPr>
      </p:pic>
      <p:pic>
        <p:nvPicPr>
          <p:cNvPr id="3" name="Picture 2" descr="D:\ЖСШ №1 2016-2017 год\Школьная газета ЖСШ№1 2016-2017 год\Новая папка\1 мая\722.jpg"/>
          <p:cNvPicPr>
            <a:picLocks noChangeAspect="1" noChangeArrowheads="1"/>
          </p:cNvPicPr>
          <p:nvPr/>
        </p:nvPicPr>
        <p:blipFill>
          <a:blip r:embed="rId8"/>
          <a:srcRect/>
          <a:stretch>
            <a:fillRect/>
          </a:stretch>
        </p:blipFill>
        <p:spPr bwMode="auto">
          <a:xfrm>
            <a:off x="3846502" y="3637755"/>
            <a:ext cx="2193925" cy="2157413"/>
          </a:xfrm>
          <a:prstGeom prst="rect">
            <a:avLst/>
          </a:prstGeom>
          <a:noFill/>
        </p:spPr>
      </p:pic>
      <p:pic>
        <p:nvPicPr>
          <p:cNvPr id="25607" name="Picture 7" descr="D:\ЖСШ №1 2016-2017 год\Школьная газета ЖСШ№1 2016-2017 год\Новая папка\1 мая\скачанные файлы (3).jpg"/>
          <p:cNvPicPr>
            <a:picLocks noChangeAspect="1" noChangeArrowheads="1"/>
          </p:cNvPicPr>
          <p:nvPr/>
        </p:nvPicPr>
        <p:blipFill>
          <a:blip r:embed="rId9"/>
          <a:srcRect/>
          <a:stretch>
            <a:fillRect/>
          </a:stretch>
        </p:blipFill>
        <p:spPr bwMode="auto">
          <a:xfrm>
            <a:off x="5846766" y="4995077"/>
            <a:ext cx="2466975" cy="1847850"/>
          </a:xfrm>
          <a:prstGeom prst="rect">
            <a:avLst/>
          </a:prstGeom>
          <a:noFill/>
        </p:spPr>
      </p:pic>
    </p:spTree>
    <p:extLst>
      <p:ext uri="{BB962C8B-B14F-4D97-AF65-F5344CB8AC3E}">
        <p14:creationId xmlns:p14="http://schemas.microsoft.com/office/powerpoint/2010/main" xmlns="" val="680947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975411" y="302801"/>
            <a:ext cx="8767866" cy="915402"/>
          </a:xfrm>
          <a:prstGeom prst="rect">
            <a:avLst/>
          </a:prstGeom>
          <a:solidFill>
            <a:srgbClr val="FFC000"/>
          </a:solidFill>
          <a:ln>
            <a:noFill/>
          </a:ln>
          <a:extLst>
            <a:ext uri="{91240B29-F687-4F45-9708-019B960494DF}"/>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pPr>
              <a:defRPr/>
            </a:pPr>
            <a:r>
              <a:rPr lang="ru-RU" sz="2800" b="1" i="1" dirty="0" smtClean="0">
                <a:solidFill>
                  <a:srgbClr val="990033"/>
                </a:solidFill>
                <a:effectLst>
                  <a:outerShdw blurRad="38100" dist="38100" dir="2700000" algn="tl">
                    <a:srgbClr val="000000"/>
                  </a:outerShdw>
                </a:effectLst>
                <a:latin typeface="Times New Roman" pitchFamily="18" charset="0"/>
              </a:rPr>
              <a:t/>
            </a:r>
            <a:br>
              <a:rPr lang="ru-RU" sz="2800" b="1" i="1" dirty="0" smtClean="0">
                <a:solidFill>
                  <a:srgbClr val="990033"/>
                </a:solidFill>
                <a:effectLst>
                  <a:outerShdw blurRad="38100" dist="38100" dir="2700000" algn="tl">
                    <a:srgbClr val="000000"/>
                  </a:outerShdw>
                </a:effectLst>
                <a:latin typeface="Times New Roman" pitchFamily="18" charset="0"/>
              </a:rPr>
            </a:br>
            <a:r>
              <a:rPr lang="ru-RU" sz="2800" b="1" i="1" dirty="0" smtClean="0">
                <a:solidFill>
                  <a:srgbClr val="990033"/>
                </a:solidFill>
                <a:effectLst>
                  <a:outerShdw blurRad="38100" dist="38100" dir="2700000" algn="tl">
                    <a:srgbClr val="000000"/>
                  </a:outerShdw>
                </a:effectLst>
                <a:latin typeface="Times New Roman" pitchFamily="18" charset="0"/>
              </a:rPr>
              <a:t>      Для  вас рады были стараться</a:t>
            </a:r>
            <a:r>
              <a:rPr lang="ru-RU" sz="2800" dirty="0" smtClean="0">
                <a:latin typeface="Times New Roman" pitchFamily="18" charset="0"/>
              </a:rPr>
              <a:t>	</a:t>
            </a:r>
            <a:r>
              <a:rPr lang="ru-RU" sz="1400" dirty="0" smtClean="0"/>
              <a:t/>
            </a:r>
            <a:br>
              <a:rPr lang="ru-RU" sz="1400" dirty="0" smtClean="0"/>
            </a:br>
            <a:r>
              <a:rPr lang="ru-RU" sz="2800" b="1" i="1" dirty="0" smtClean="0">
                <a:solidFill>
                  <a:srgbClr val="CC3300"/>
                </a:solidFill>
              </a:rPr>
              <a:t>                 </a:t>
            </a:r>
            <a:endParaRPr lang="ru-RU" sz="2400" i="1" dirty="0" smtClean="0">
              <a:solidFill>
                <a:srgbClr val="CC3300"/>
              </a:solidFill>
              <a:latin typeface="Arial Black" pitchFamily="34" charset="0"/>
            </a:endParaRPr>
          </a:p>
        </p:txBody>
      </p:sp>
      <p:sp>
        <p:nvSpPr>
          <p:cNvPr id="20483" name="Rectangle 3"/>
          <p:cNvSpPr txBox="1">
            <a:spLocks noChangeArrowheads="1"/>
          </p:cNvSpPr>
          <p:nvPr/>
        </p:nvSpPr>
        <p:spPr bwMode="auto">
          <a:xfrm>
            <a:off x="964573" y="1317972"/>
            <a:ext cx="8811218" cy="4589267"/>
          </a:xfrm>
          <a:prstGeom prst="rect">
            <a:avLst/>
          </a:prstGeom>
          <a:noFill/>
          <a:ln w="9525">
            <a:noFill/>
            <a:miter lim="800000"/>
            <a:headEnd/>
            <a:tailEnd/>
          </a:ln>
        </p:spPr>
        <p:txBody>
          <a:bodyPr/>
          <a:lstStyle/>
          <a:p>
            <a:pPr marL="342900" indent="-342900">
              <a:lnSpc>
                <a:spcPct val="80000"/>
              </a:lnSpc>
              <a:spcBef>
                <a:spcPct val="20000"/>
              </a:spcBef>
            </a:pPr>
            <a:endParaRPr lang="ru-RU" sz="2400" b="1" i="1" dirty="0" smtClean="0">
              <a:latin typeface="Times New Roman" pitchFamily="18" charset="0"/>
              <a:cs typeface="Times New Roman" pitchFamily="18" charset="0"/>
            </a:endParaRPr>
          </a:p>
          <a:p>
            <a:pPr marL="342900" indent="-342900">
              <a:lnSpc>
                <a:spcPct val="80000"/>
              </a:lnSpc>
              <a:spcBef>
                <a:spcPct val="20000"/>
              </a:spcBef>
            </a:pPr>
            <a:endParaRPr lang="ru-RU" sz="2400" b="1" i="1" dirty="0" smtClean="0">
              <a:latin typeface="Times New Roman" pitchFamily="18" charset="0"/>
              <a:cs typeface="Times New Roman" pitchFamily="18" charset="0"/>
            </a:endParaRPr>
          </a:p>
          <a:p>
            <a:pPr marL="342900" indent="-342900">
              <a:lnSpc>
                <a:spcPct val="80000"/>
              </a:lnSpc>
              <a:spcBef>
                <a:spcPct val="20000"/>
              </a:spcBef>
            </a:pPr>
            <a:endParaRPr lang="ru-RU" sz="2400" b="1" i="1" dirty="0" smtClean="0">
              <a:latin typeface="Times New Roman" pitchFamily="18" charset="0"/>
              <a:cs typeface="Times New Roman" pitchFamily="18" charset="0"/>
            </a:endParaRPr>
          </a:p>
          <a:p>
            <a:pPr marL="342900" indent="-342900">
              <a:lnSpc>
                <a:spcPct val="80000"/>
              </a:lnSpc>
              <a:spcBef>
                <a:spcPct val="20000"/>
              </a:spcBef>
            </a:pPr>
            <a:endParaRPr lang="ru-RU" sz="2400" b="1" i="1" dirty="0" smtClean="0">
              <a:latin typeface="Times New Roman" pitchFamily="18" charset="0"/>
              <a:cs typeface="Times New Roman" pitchFamily="18" charset="0"/>
            </a:endParaRPr>
          </a:p>
          <a:p>
            <a:pPr marL="342900" indent="-342900">
              <a:lnSpc>
                <a:spcPct val="80000"/>
              </a:lnSpc>
              <a:spcBef>
                <a:spcPct val="20000"/>
              </a:spcBef>
            </a:pPr>
            <a:endParaRPr lang="ru-RU" sz="2400" b="1" i="1" dirty="0" smtClean="0">
              <a:latin typeface="Times New Roman" pitchFamily="18" charset="0"/>
              <a:cs typeface="Times New Roman" pitchFamily="18" charset="0"/>
            </a:endParaRPr>
          </a:p>
          <a:p>
            <a:pPr marL="342900" indent="-342900">
              <a:lnSpc>
                <a:spcPct val="80000"/>
              </a:lnSpc>
              <a:spcBef>
                <a:spcPct val="20000"/>
              </a:spcBef>
            </a:pPr>
            <a:endParaRPr lang="ru-RU" sz="2400" b="1" i="1" dirty="0" smtClean="0">
              <a:latin typeface="Times New Roman" pitchFamily="18" charset="0"/>
              <a:cs typeface="Times New Roman" pitchFamily="18" charset="0"/>
            </a:endParaRPr>
          </a:p>
          <a:p>
            <a:pPr marL="342900" indent="-342900">
              <a:lnSpc>
                <a:spcPct val="80000"/>
              </a:lnSpc>
              <a:spcBef>
                <a:spcPct val="20000"/>
              </a:spcBef>
            </a:pPr>
            <a:endParaRPr lang="ru-RU" sz="2400" b="1" i="1" dirty="0" smtClean="0">
              <a:latin typeface="Times New Roman" pitchFamily="18" charset="0"/>
              <a:cs typeface="Times New Roman" pitchFamily="18" charset="0"/>
            </a:endParaRPr>
          </a:p>
          <a:p>
            <a:pPr marL="342900" indent="-342900" algn="r">
              <a:lnSpc>
                <a:spcPct val="80000"/>
              </a:lnSpc>
              <a:spcBef>
                <a:spcPct val="20000"/>
              </a:spcBef>
            </a:pPr>
            <a:r>
              <a:rPr lang="ru-RU" sz="2400" b="1" i="1" dirty="0" smtClean="0">
                <a:latin typeface="Times New Roman" pitchFamily="18" charset="0"/>
                <a:cs typeface="Times New Roman" pitchFamily="18" charset="0"/>
              </a:rPr>
              <a:t>Редакторы </a:t>
            </a:r>
            <a:r>
              <a:rPr lang="ru-RU" sz="2400" b="1" i="1" dirty="0">
                <a:latin typeface="Times New Roman" pitchFamily="18" charset="0"/>
                <a:cs typeface="Times New Roman" pitchFamily="18" charset="0"/>
              </a:rPr>
              <a:t>школьной газеты: </a:t>
            </a:r>
            <a:r>
              <a:rPr lang="ru-RU" sz="2400" b="1" i="1" dirty="0" err="1" smtClean="0">
                <a:latin typeface="Times New Roman" pitchFamily="18" charset="0"/>
                <a:cs typeface="Times New Roman" pitchFamily="18" charset="0"/>
              </a:rPr>
              <a:t>Астафуров</a:t>
            </a:r>
            <a:r>
              <a:rPr lang="ru-RU" sz="2400" b="1" i="1" dirty="0" smtClean="0">
                <a:latin typeface="Times New Roman" pitchFamily="18" charset="0"/>
                <a:cs typeface="Times New Roman" pitchFamily="18" charset="0"/>
              </a:rPr>
              <a:t> Иван и </a:t>
            </a:r>
            <a:r>
              <a:rPr lang="ru-RU" sz="2400" b="1" i="1" dirty="0" err="1" smtClean="0">
                <a:latin typeface="Times New Roman" pitchFamily="18" charset="0"/>
                <a:cs typeface="Times New Roman" pitchFamily="18" charset="0"/>
              </a:rPr>
              <a:t>Клепинин</a:t>
            </a:r>
            <a:r>
              <a:rPr lang="ru-RU" sz="2400" b="1" i="1" dirty="0" smtClean="0">
                <a:latin typeface="Times New Roman" pitchFamily="18" charset="0"/>
                <a:cs typeface="Times New Roman" pitchFamily="18" charset="0"/>
              </a:rPr>
              <a:t> Виталий ученики 8 «Б» </a:t>
            </a:r>
            <a:r>
              <a:rPr lang="ru-RU" sz="2400" b="1" i="1" dirty="0">
                <a:latin typeface="Times New Roman" pitchFamily="18" charset="0"/>
                <a:cs typeface="Times New Roman" pitchFamily="18" charset="0"/>
              </a:rPr>
              <a:t>класса</a:t>
            </a:r>
          </a:p>
          <a:p>
            <a:pPr marL="342900" indent="-342900">
              <a:lnSpc>
                <a:spcPct val="80000"/>
              </a:lnSpc>
              <a:spcBef>
                <a:spcPct val="20000"/>
              </a:spcBef>
            </a:pPr>
            <a:endParaRPr lang="ru-RU" sz="2800" i="1" dirty="0">
              <a:cs typeface="Arial" pitchFamily="34" charset="0"/>
            </a:endParaRPr>
          </a:p>
          <a:p>
            <a:pPr marL="342900" indent="-342900">
              <a:lnSpc>
                <a:spcPct val="80000"/>
              </a:lnSpc>
              <a:spcBef>
                <a:spcPct val="20000"/>
              </a:spcBef>
            </a:pPr>
            <a:endParaRPr lang="ru-RU" sz="2800" dirty="0">
              <a:cs typeface="Arial" pitchFamily="34" charset="0"/>
            </a:endParaRPr>
          </a:p>
          <a:p>
            <a:pPr marL="342900" indent="-342900">
              <a:lnSpc>
                <a:spcPct val="80000"/>
              </a:lnSpc>
              <a:spcBef>
                <a:spcPct val="20000"/>
              </a:spcBef>
            </a:pPr>
            <a:r>
              <a:rPr lang="ru-RU" sz="2800" dirty="0">
                <a:cs typeface="Arial" pitchFamily="34" charset="0"/>
              </a:rPr>
              <a:t>                   </a:t>
            </a:r>
            <a:endParaRPr lang="ru-RU" sz="2400" dirty="0">
              <a:cs typeface="Arial" pitchFamily="34" charset="0"/>
            </a:endParaRPr>
          </a:p>
          <a:p>
            <a:pPr marL="342900" indent="-342900">
              <a:lnSpc>
                <a:spcPct val="80000"/>
              </a:lnSpc>
              <a:spcBef>
                <a:spcPct val="20000"/>
              </a:spcBef>
            </a:pPr>
            <a:endParaRPr lang="ru-RU" sz="2400" dirty="0">
              <a:cs typeface="Arial" pitchFamily="34" charset="0"/>
            </a:endParaRPr>
          </a:p>
          <a:p>
            <a:pPr marL="342900" indent="-342900">
              <a:lnSpc>
                <a:spcPct val="80000"/>
              </a:lnSpc>
              <a:spcBef>
                <a:spcPct val="20000"/>
              </a:spcBef>
            </a:pPr>
            <a:r>
              <a:rPr lang="ru-RU" sz="2400" dirty="0">
                <a:cs typeface="Arial" pitchFamily="34" charset="0"/>
              </a:rPr>
              <a:t>.</a:t>
            </a:r>
          </a:p>
          <a:p>
            <a:pPr marL="342900" indent="-342900">
              <a:lnSpc>
                <a:spcPct val="80000"/>
              </a:lnSpc>
              <a:spcBef>
                <a:spcPct val="20000"/>
              </a:spcBef>
            </a:pPr>
            <a:endParaRPr lang="ru-RU" sz="2400" dirty="0">
              <a:cs typeface="Arial" pitchFamily="34" charset="0"/>
            </a:endParaRPr>
          </a:p>
          <a:p>
            <a:pPr marL="342900" indent="-342900">
              <a:lnSpc>
                <a:spcPct val="80000"/>
              </a:lnSpc>
              <a:spcBef>
                <a:spcPct val="20000"/>
              </a:spcBef>
            </a:pPr>
            <a:endParaRPr lang="ru-RU" sz="2400" dirty="0">
              <a:cs typeface="Arial" pitchFamily="34" charset="0"/>
            </a:endParaRPr>
          </a:p>
          <a:p>
            <a:pPr marL="342900" indent="-342900">
              <a:lnSpc>
                <a:spcPct val="80000"/>
              </a:lnSpc>
              <a:spcBef>
                <a:spcPct val="20000"/>
              </a:spcBef>
            </a:pPr>
            <a:endParaRPr lang="ru-RU" sz="2400" dirty="0">
              <a:cs typeface="Arial" pitchFamily="34" charset="0"/>
            </a:endParaRPr>
          </a:p>
          <a:p>
            <a:pPr marL="342900" indent="-342900">
              <a:lnSpc>
                <a:spcPct val="80000"/>
              </a:lnSpc>
              <a:spcBef>
                <a:spcPct val="20000"/>
              </a:spcBef>
            </a:pPr>
            <a:endParaRPr lang="ru-RU" sz="2400" dirty="0">
              <a:cs typeface="Arial" pitchFamily="34" charset="0"/>
            </a:endParaRPr>
          </a:p>
        </p:txBody>
      </p:sp>
      <p:pic>
        <p:nvPicPr>
          <p:cNvPr id="20484" name="Picture 8" descr="читают"/>
          <p:cNvPicPr>
            <a:picLocks noChangeAspect="1" noChangeArrowheads="1" noCrop="1"/>
          </p:cNvPicPr>
          <p:nvPr/>
        </p:nvPicPr>
        <p:blipFill>
          <a:blip r:embed="rId2"/>
          <a:srcRect/>
          <a:stretch>
            <a:fillRect/>
          </a:stretch>
        </p:blipFill>
        <p:spPr bwMode="auto">
          <a:xfrm>
            <a:off x="996636" y="287804"/>
            <a:ext cx="1214146" cy="861144"/>
          </a:xfrm>
          <a:prstGeom prst="rect">
            <a:avLst/>
          </a:prstGeom>
          <a:noFill/>
          <a:ln w="9525">
            <a:noFill/>
            <a:miter lim="800000"/>
            <a:headEnd/>
            <a:tailEnd/>
          </a:ln>
        </p:spPr>
      </p:pic>
      <p:sp>
        <p:nvSpPr>
          <p:cNvPr id="20485" name="TextBox 1"/>
          <p:cNvSpPr txBox="1">
            <a:spLocks noChangeArrowheads="1"/>
          </p:cNvSpPr>
          <p:nvPr/>
        </p:nvSpPr>
        <p:spPr bwMode="auto">
          <a:xfrm>
            <a:off x="878388" y="6027757"/>
            <a:ext cx="5499462" cy="1027974"/>
          </a:xfrm>
          <a:prstGeom prst="rect">
            <a:avLst/>
          </a:prstGeom>
          <a:noFill/>
          <a:ln w="9525">
            <a:noFill/>
            <a:miter lim="800000"/>
            <a:headEnd/>
            <a:tailEnd/>
          </a:ln>
        </p:spPr>
        <p:txBody>
          <a:bodyPr wrap="square">
            <a:spAutoFit/>
          </a:bodyPr>
          <a:lstStyle/>
          <a:p>
            <a:pPr>
              <a:lnSpc>
                <a:spcPct val="80000"/>
              </a:lnSpc>
            </a:pPr>
            <a:endParaRPr lang="ru-RU" sz="2000" dirty="0" smtClean="0">
              <a:cs typeface="Arial" pitchFamily="34" charset="0"/>
            </a:endParaRPr>
          </a:p>
          <a:p>
            <a:pPr algn="ctr">
              <a:lnSpc>
                <a:spcPct val="80000"/>
              </a:lnSpc>
            </a:pPr>
            <a:r>
              <a:rPr lang="ru-RU" sz="2400" b="1" dirty="0" smtClean="0">
                <a:latin typeface="Times New Roman" pitchFamily="18" charset="0"/>
                <a:cs typeface="Times New Roman" pitchFamily="18" charset="0"/>
              </a:rPr>
              <a:t>Наш </a:t>
            </a:r>
            <a:r>
              <a:rPr lang="ru-RU" sz="2400" b="1" dirty="0">
                <a:latin typeface="Times New Roman" pitchFamily="18" charset="0"/>
                <a:cs typeface="Times New Roman" pitchFamily="18" charset="0"/>
              </a:rPr>
              <a:t>адрес: п.Жолымбет, ул. </a:t>
            </a:r>
            <a:r>
              <a:rPr lang="ru-RU" sz="2400" b="1" dirty="0" err="1">
                <a:latin typeface="Times New Roman" pitchFamily="18" charset="0"/>
                <a:cs typeface="Times New Roman" pitchFamily="18" charset="0"/>
              </a:rPr>
              <a:t>Ауэзова</a:t>
            </a:r>
            <a:r>
              <a:rPr lang="ru-RU" sz="2400" b="1" dirty="0">
                <a:latin typeface="Times New Roman" pitchFamily="18" charset="0"/>
                <a:cs typeface="Times New Roman" pitchFamily="18" charset="0"/>
              </a:rPr>
              <a:t> 1</a:t>
            </a:r>
          </a:p>
          <a:p>
            <a:pPr>
              <a:lnSpc>
                <a:spcPct val="80000"/>
              </a:lnSpc>
            </a:pPr>
            <a:r>
              <a:rPr lang="ru-RU" sz="3200" dirty="0">
                <a:solidFill>
                  <a:srgbClr val="000000"/>
                </a:solidFill>
              </a:rPr>
              <a:t>			</a:t>
            </a:r>
          </a:p>
        </p:txBody>
      </p:sp>
      <p:pic>
        <p:nvPicPr>
          <p:cNvPr id="15" name="Picture 6" descr="В школу"/>
          <p:cNvPicPr>
            <a:picLocks noChangeAspect="1" noChangeArrowheads="1" noCrop="1"/>
          </p:cNvPicPr>
          <p:nvPr/>
        </p:nvPicPr>
        <p:blipFill>
          <a:blip r:embed="rId3"/>
          <a:srcRect/>
          <a:stretch>
            <a:fillRect/>
          </a:stretch>
        </p:blipFill>
        <p:spPr bwMode="auto">
          <a:xfrm flipH="1">
            <a:off x="8532571" y="1467997"/>
            <a:ext cx="1095331" cy="1809802"/>
          </a:xfrm>
          <a:prstGeom prst="rect">
            <a:avLst/>
          </a:prstGeom>
          <a:noFill/>
          <a:ln w="9525">
            <a:noFill/>
            <a:miter lim="800000"/>
            <a:headEnd/>
            <a:tailEnd/>
          </a:ln>
        </p:spPr>
      </p:pic>
      <p:pic>
        <p:nvPicPr>
          <p:cNvPr id="16" name="Picture 14" descr="3"/>
          <p:cNvPicPr>
            <a:picLocks noChangeAspect="1" noChangeArrowheads="1" noCrop="1"/>
          </p:cNvPicPr>
          <p:nvPr/>
        </p:nvPicPr>
        <p:blipFill>
          <a:blip r:embed="rId4"/>
          <a:srcRect/>
          <a:stretch>
            <a:fillRect/>
          </a:stretch>
        </p:blipFill>
        <p:spPr bwMode="auto">
          <a:xfrm>
            <a:off x="3593111" y="1416238"/>
            <a:ext cx="3198738" cy="1776547"/>
          </a:xfrm>
          <a:prstGeom prst="rect">
            <a:avLst/>
          </a:prstGeom>
          <a:noFill/>
          <a:ln w="9525">
            <a:noFill/>
            <a:miter lim="800000"/>
            <a:headEnd/>
            <a:tailEnd/>
          </a:ln>
        </p:spPr>
      </p:pic>
      <p:pic>
        <p:nvPicPr>
          <p:cNvPr id="20488" name="Picture 5" descr="133"/>
          <p:cNvPicPr>
            <a:picLocks noChangeAspect="1" noChangeArrowheads="1" noCrop="1"/>
          </p:cNvPicPr>
          <p:nvPr/>
        </p:nvPicPr>
        <p:blipFill>
          <a:blip r:embed="rId5"/>
          <a:srcRect/>
          <a:stretch>
            <a:fillRect/>
          </a:stretch>
        </p:blipFill>
        <p:spPr bwMode="auto">
          <a:xfrm rot="1551951">
            <a:off x="1174476" y="2296989"/>
            <a:ext cx="2695628" cy="1429989"/>
          </a:xfrm>
          <a:prstGeom prst="rect">
            <a:avLst/>
          </a:prstGeom>
          <a:noFill/>
          <a:ln w="9525">
            <a:noFill/>
            <a:miter lim="800000"/>
            <a:headEnd/>
            <a:tailEnd/>
          </a:ln>
        </p:spPr>
      </p:pic>
      <p:pic>
        <p:nvPicPr>
          <p:cNvPr id="20489" name="Picture 5" descr="Никитин"/>
          <p:cNvPicPr>
            <a:picLocks noChangeAspect="1" noChangeArrowheads="1" noCrop="1"/>
          </p:cNvPicPr>
          <p:nvPr/>
        </p:nvPicPr>
        <p:blipFill>
          <a:blip r:embed="rId6"/>
          <a:srcRect/>
          <a:stretch>
            <a:fillRect/>
          </a:stretch>
        </p:blipFill>
        <p:spPr bwMode="auto">
          <a:xfrm>
            <a:off x="7377906" y="5266625"/>
            <a:ext cx="2357746" cy="1851809"/>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par>
                          <p:cTn id="8" fill="hold">
                            <p:stCondLst>
                              <p:cond delay="2000"/>
                            </p:stCondLst>
                            <p:childTnLst>
                              <p:par>
                                <p:cTn id="9" presetID="1" presetClass="exit" presetSubtype="0" fill="hold" nodeType="afterEffect">
                                  <p:stCondLst>
                                    <p:cond delay="2000"/>
                                  </p:stCondLst>
                                  <p:childTnLst>
                                    <p:set>
                                      <p:cBhvr>
                                        <p:cTn id="10" dur="1" fill="hold">
                                          <p:stCondLst>
                                            <p:cond delay="0"/>
                                          </p:stCondLst>
                                        </p:cTn>
                                        <p:tgtEl>
                                          <p:spTgt spid="15"/>
                                        </p:tgtEl>
                                        <p:attrNameLst>
                                          <p:attrName>style.visibility</p:attrName>
                                        </p:attrNameLst>
                                      </p:cBhvr>
                                      <p:to>
                                        <p:strVal val="hidden"/>
                                      </p:to>
                                    </p:set>
                                  </p:childTnLst>
                                </p:cTn>
                              </p:par>
                            </p:childTnLst>
                          </p:cTn>
                        </p:par>
                        <p:par>
                          <p:cTn id="11" fill="hold">
                            <p:stCondLst>
                              <p:cond delay="4000"/>
                            </p:stCondLst>
                            <p:childTnLst>
                              <p:par>
                                <p:cTn id="12" presetID="10" presetClass="entr" presetSubtype="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859742" y="443850"/>
            <a:ext cx="9165354" cy="693575"/>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lnSpc>
                <a:spcPct val="100000"/>
              </a:lnSpc>
            </a:pPr>
            <a:r>
              <a:rPr lang="ru-RU" sz="4100" b="1" dirty="0" smtClean="0">
                <a:solidFill>
                  <a:srgbClr val="002060"/>
                </a:solidFill>
                <a:latin typeface="Times New Roman" pitchFamily="18" charset="0"/>
                <a:cs typeface="Times New Roman" pitchFamily="18" charset="0"/>
              </a:rPr>
              <a:t>Интересные факты </a:t>
            </a:r>
            <a:r>
              <a:rPr lang="ru-RU" sz="1600" dirty="0" smtClean="0">
                <a:solidFill>
                  <a:srgbClr val="002060"/>
                </a:solidFill>
                <a:latin typeface="Times New Roman" pitchFamily="18" charset="0"/>
                <a:cs typeface="Times New Roman" pitchFamily="18" charset="0"/>
              </a:rPr>
              <a:t/>
            </a:r>
            <a:br>
              <a:rPr lang="ru-RU" sz="1600" dirty="0" smtClean="0">
                <a:solidFill>
                  <a:srgbClr val="002060"/>
                </a:solidFill>
                <a:latin typeface="Times New Roman" pitchFamily="18" charset="0"/>
                <a:cs typeface="Times New Roman" pitchFamily="18" charset="0"/>
              </a:rPr>
            </a:br>
            <a:endParaRPr lang="ru-RU" sz="1600" dirty="0">
              <a:solidFill>
                <a:srgbClr val="002060"/>
              </a:solidFill>
              <a:latin typeface="Times New Roman" pitchFamily="18" charset="0"/>
              <a:cs typeface="Times New Roman" pitchFamily="18" charset="0"/>
            </a:endParaRPr>
          </a:p>
        </p:txBody>
      </p:sp>
      <p:sp>
        <p:nvSpPr>
          <p:cNvPr id="30722" name="Rectangle 2"/>
          <p:cNvSpPr>
            <a:spLocks noChangeArrowheads="1"/>
          </p:cNvSpPr>
          <p:nvPr/>
        </p:nvSpPr>
        <p:spPr bwMode="auto">
          <a:xfrm>
            <a:off x="0" y="0"/>
            <a:ext cx="106934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 name="Прямоугольник 4"/>
          <p:cNvSpPr/>
          <p:nvPr/>
        </p:nvSpPr>
        <p:spPr>
          <a:xfrm>
            <a:off x="846106" y="1208863"/>
            <a:ext cx="9144064" cy="1600438"/>
          </a:xfrm>
          <a:prstGeom prst="rect">
            <a:avLst/>
          </a:prstGeom>
        </p:spPr>
        <p:style>
          <a:lnRef idx="0">
            <a:scrgbClr r="0" g="0" b="0"/>
          </a:lnRef>
          <a:fillRef idx="1001">
            <a:schemeClr val="lt2"/>
          </a:fillRef>
          <a:effectRef idx="0">
            <a:scrgbClr r="0" g="0" b="0"/>
          </a:effectRef>
          <a:fontRef idx="major"/>
        </p:style>
        <p:txBody>
          <a:bodyPr wrap="square">
            <a:spAutoFit/>
          </a:bodyPr>
          <a:lstStyle/>
          <a:p>
            <a:r>
              <a:rPr lang="ru-RU" sz="1400" b="1" dirty="0" smtClean="0">
                <a:latin typeface="Times New Roman" pitchFamily="18" charset="0"/>
                <a:cs typeface="Times New Roman" pitchFamily="18" charset="0"/>
              </a:rPr>
              <a:t>Почему чума «косила» Европу?</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В истории с европейской пандемией чумы, которая буквально «косила» Европу в Средние века, много непонятного. Так, диких грызунов, ареалы которых бы еще и простирались столь далеко на север, установить не удалось. Нет ответа и на вопрос о том, почему пандемия «черной смерти» поразила Европу в той же последовательности и по тем же территориям, и за то же время, что и первая пандемия — чума Юстиниана (531-589)? Каким образом ее очаги разгорались синхронно на очень протяженных территориях Европы, например эпидемии чумы в Москве и Лондоне в средине XVII столетия?</a:t>
            </a:r>
            <a:endParaRPr lang="ru-RU" sz="1400" dirty="0">
              <a:latin typeface="Times New Roman" pitchFamily="18" charset="0"/>
              <a:cs typeface="Times New Roman" pitchFamily="18" charset="0"/>
            </a:endParaRPr>
          </a:p>
        </p:txBody>
      </p:sp>
      <p:sp>
        <p:nvSpPr>
          <p:cNvPr id="45057" name="Rectangle 1"/>
          <p:cNvSpPr>
            <a:spLocks noChangeArrowheads="1"/>
          </p:cNvSpPr>
          <p:nvPr/>
        </p:nvSpPr>
        <p:spPr bwMode="auto">
          <a:xfrm>
            <a:off x="846106" y="2851937"/>
            <a:ext cx="9144064" cy="160043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effectLst/>
                <a:latin typeface="Times New Roman" pitchFamily="18" charset="0"/>
                <a:ea typeface="Times New Roman" pitchFamily="18" charset="0"/>
                <a:cs typeface="Times New Roman" pitchFamily="18" charset="0"/>
              </a:rPr>
              <a:t>Куда пропало золото царской семьи?</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
            </a:r>
            <a:b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br>
            <a:r>
              <a:rPr kumimoji="0" lang="ru-RU" sz="1400" b="0" i="0" u="none" strike="noStrike" cap="none" normalizeH="0" dirty="0" smtClean="0">
                <a:ln>
                  <a:noFill/>
                </a:ln>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К началу Первой мировой войны Российская империя обладала самым большим в мире золотым запасом, который оценивался в 1 миллиард 695 миллионов рублей (1311 тонн золота, более 60 миллиардов долларов по курсу 2000-х годов). Судьба большей части золотого запаса царской России до сих пор неизвестна («золото Колчака»). Это было примерно 490 тонн чистого золота в слитках и монетах стоимостью в 650 миллионов. По одной версии, его украл чехословацкий корпус, по другой — его спрятали по приказу самого Колчака, по третьей — средства </a:t>
            </a:r>
            <a:r>
              <a:rPr kumimoji="0" lang="ru-RU" sz="1400" b="0" i="0" u="none" strike="noStrike" cap="none" normalizeH="0" baseline="0" dirty="0" err="1" smtClean="0">
                <a:ln>
                  <a:noFill/>
                </a:ln>
                <a:effectLst/>
                <a:latin typeface="Times New Roman" pitchFamily="18" charset="0"/>
                <a:ea typeface="Times New Roman" pitchFamily="18" charset="0"/>
                <a:cs typeface="Times New Roman" pitchFamily="18" charset="0"/>
              </a:rPr>
              <a:t>осели</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 в европейских банках.</a:t>
            </a:r>
            <a:endParaRPr kumimoji="0" lang="ru-RU" sz="1800" b="0" i="0" u="none" strike="noStrike" cap="none" normalizeH="0" baseline="0" dirty="0" smtClean="0">
              <a:ln>
                <a:noFill/>
              </a:ln>
              <a:effectLst/>
              <a:latin typeface="Times New Roman" pitchFamily="18" charset="0"/>
              <a:cs typeface="Times New Roman" pitchFamily="18" charset="0"/>
            </a:endParaRPr>
          </a:p>
        </p:txBody>
      </p:sp>
      <p:sp>
        <p:nvSpPr>
          <p:cNvPr id="45058" name="Rectangle 2"/>
          <p:cNvSpPr>
            <a:spLocks noChangeArrowheads="1"/>
          </p:cNvSpPr>
          <p:nvPr/>
        </p:nvSpPr>
        <p:spPr bwMode="auto">
          <a:xfrm>
            <a:off x="846106" y="4566449"/>
            <a:ext cx="7572428" cy="160043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effectLst/>
                <a:latin typeface="Times New Roman" pitchFamily="18" charset="0"/>
                <a:ea typeface="Times New Roman" pitchFamily="18" charset="0"/>
                <a:cs typeface="Times New Roman" pitchFamily="18" charset="0"/>
              </a:rPr>
              <a:t>Что послужило причиной Великого переселения Европы?</a:t>
            </a:r>
            <a:r>
              <a:rPr kumimoji="0" lang="ru-RU" sz="1400" b="0" i="0" u="none" strike="noStrike" cap="none" normalizeH="0" dirty="0" smtClean="0">
                <a:ln>
                  <a:noFill/>
                </a:ln>
                <a:effectLst/>
                <a:latin typeface="Times New Roman"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      Великое переселение уничтожило античный мир, построив на его руинах Средневековье. Несмотря на множество версий, до сих пор не ясно, что стало главной причиной движения варваров. Как это обычно бывает в таких случаях, ученые говорят о сумме факторов. Во-первых, о перенаселении в Скандинавии, во-вторых, об изменении климатических условий (похолодании и повышении влажности), наконец, о сдвиге социальных слоев — пришедшая к власти племенная элита была заинтересована в наживе. Лучшей целью стала Римская империя.</a:t>
            </a:r>
            <a:endParaRPr kumimoji="0" lang="ru-RU" sz="1800" b="0" i="0" u="none" strike="noStrike" cap="none" normalizeH="0" baseline="0" dirty="0" smtClean="0">
              <a:ln>
                <a:noFill/>
              </a:ln>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68094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859742" y="443850"/>
            <a:ext cx="9165354" cy="622137"/>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sz="4100" b="1" dirty="0" smtClean="0">
                <a:solidFill>
                  <a:srgbClr val="002060"/>
                </a:solidFill>
                <a:latin typeface="Times New Roman" pitchFamily="18" charset="0"/>
                <a:cs typeface="Times New Roman" pitchFamily="18" charset="0"/>
              </a:rPr>
              <a:t/>
            </a:r>
            <a:br>
              <a:rPr lang="ru-RU" sz="4100" b="1" dirty="0" smtClean="0">
                <a:solidFill>
                  <a:srgbClr val="002060"/>
                </a:solidFill>
                <a:latin typeface="Times New Roman" pitchFamily="18" charset="0"/>
                <a:cs typeface="Times New Roman" pitchFamily="18" charset="0"/>
              </a:rPr>
            </a:br>
            <a:r>
              <a:rPr lang="ru-RU" sz="4100" b="1" dirty="0" smtClean="0">
                <a:solidFill>
                  <a:srgbClr val="002060"/>
                </a:solidFill>
                <a:latin typeface="Times New Roman" pitchFamily="18" charset="0"/>
                <a:cs typeface="Times New Roman" pitchFamily="18" charset="0"/>
              </a:rPr>
              <a:t/>
            </a:r>
            <a:br>
              <a:rPr lang="ru-RU" sz="4100" b="1" dirty="0" smtClean="0">
                <a:solidFill>
                  <a:srgbClr val="002060"/>
                </a:solidFill>
                <a:latin typeface="Times New Roman" pitchFamily="18" charset="0"/>
                <a:cs typeface="Times New Roman" pitchFamily="18" charset="0"/>
              </a:rPr>
            </a:br>
            <a:r>
              <a:rPr lang="ru-RU" sz="4100" b="1" dirty="0" smtClean="0">
                <a:solidFill>
                  <a:srgbClr val="002060"/>
                </a:solidFill>
                <a:latin typeface="Times New Roman" pitchFamily="18" charset="0"/>
                <a:cs typeface="Times New Roman" pitchFamily="18" charset="0"/>
              </a:rPr>
              <a:t>7 мая – День защитников Отечества</a:t>
            </a:r>
            <a:br>
              <a:rPr lang="ru-RU" sz="4100" b="1" dirty="0" smtClean="0">
                <a:solidFill>
                  <a:srgbClr val="002060"/>
                </a:solidFill>
                <a:latin typeface="Times New Roman" pitchFamily="18" charset="0"/>
                <a:cs typeface="Times New Roman" pitchFamily="18" charset="0"/>
              </a:rPr>
            </a:br>
            <a:r>
              <a:rPr lang="ru-RU" sz="4400" dirty="0" smtClean="0">
                <a:solidFill>
                  <a:schemeClr val="tx1"/>
                </a:solidFill>
                <a:latin typeface="Times New Roman" pitchFamily="18" charset="0"/>
                <a:ea typeface="Times New Roman" pitchFamily="18" charset="0"/>
                <a:cs typeface="Times New Roman" pitchFamily="18" charset="0"/>
              </a:rPr>
              <a:t> </a:t>
            </a:r>
            <a:r>
              <a:rPr lang="ru-RU" sz="4000" b="1" dirty="0" smtClean="0">
                <a:solidFill>
                  <a:srgbClr val="002060"/>
                </a:solidFill>
                <a:latin typeface="Times New Roman" pitchFamily="18" charset="0"/>
                <a:cs typeface="Times New Roman" pitchFamily="18" charset="0"/>
              </a:rPr>
              <a:t/>
            </a:r>
            <a:br>
              <a:rPr lang="ru-RU" sz="4000" b="1" dirty="0" smtClean="0">
                <a:solidFill>
                  <a:srgbClr val="002060"/>
                </a:solidFill>
                <a:latin typeface="Times New Roman" pitchFamily="18" charset="0"/>
                <a:cs typeface="Times New Roman" pitchFamily="18" charset="0"/>
              </a:rPr>
            </a:br>
            <a:r>
              <a:rPr lang="ru-RU" sz="4100" b="1" dirty="0" smtClean="0">
                <a:solidFill>
                  <a:srgbClr val="002060"/>
                </a:solidFill>
                <a:latin typeface="Times New Roman" pitchFamily="18" charset="0"/>
                <a:cs typeface="Times New Roman" pitchFamily="18" charset="0"/>
              </a:rPr>
              <a:t>  </a:t>
            </a:r>
            <a:r>
              <a:rPr lang="ru-RU" sz="1600" dirty="0" smtClean="0">
                <a:solidFill>
                  <a:srgbClr val="002060"/>
                </a:solidFill>
                <a:latin typeface="Times New Roman" pitchFamily="18" charset="0"/>
                <a:cs typeface="Times New Roman" pitchFamily="18" charset="0"/>
              </a:rPr>
              <a:t/>
            </a:r>
            <a:br>
              <a:rPr lang="ru-RU" sz="1600" dirty="0" smtClean="0">
                <a:solidFill>
                  <a:srgbClr val="002060"/>
                </a:solidFill>
                <a:latin typeface="Times New Roman" pitchFamily="18" charset="0"/>
                <a:cs typeface="Times New Roman" pitchFamily="18" charset="0"/>
              </a:rPr>
            </a:br>
            <a:endParaRPr lang="ru-RU" sz="1600" dirty="0">
              <a:solidFill>
                <a:srgbClr val="002060"/>
              </a:solidFill>
              <a:latin typeface="Times New Roman" pitchFamily="18" charset="0"/>
              <a:cs typeface="Times New Roman" pitchFamily="18" charset="0"/>
            </a:endParaRPr>
          </a:p>
        </p:txBody>
      </p:sp>
      <p:sp>
        <p:nvSpPr>
          <p:cNvPr id="8197" name="Rectangle 5"/>
          <p:cNvSpPr>
            <a:spLocks noChangeArrowheads="1"/>
          </p:cNvSpPr>
          <p:nvPr/>
        </p:nvSpPr>
        <p:spPr bwMode="auto">
          <a:xfrm>
            <a:off x="0" y="457200"/>
            <a:ext cx="106934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82946" name="Rectangle 2"/>
          <p:cNvSpPr>
            <a:spLocks noChangeArrowheads="1"/>
          </p:cNvSpPr>
          <p:nvPr/>
        </p:nvSpPr>
        <p:spPr bwMode="auto">
          <a:xfrm>
            <a:off x="846106" y="1137425"/>
            <a:ext cx="9072626"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49263" algn="just" defTabSz="914400" eaLnBrk="0" fontAlgn="base" hangingPunct="0">
              <a:spcBef>
                <a:spcPct val="0"/>
              </a:spcBef>
              <a:spcAft>
                <a:spcPct val="0"/>
              </a:spcAft>
            </a:pPr>
            <a:endParaRPr lang="ru-RU" sz="1400" dirty="0" smtClean="0">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6" name="Прямоугольник 5"/>
          <p:cNvSpPr/>
          <p:nvPr/>
        </p:nvSpPr>
        <p:spPr>
          <a:xfrm>
            <a:off x="917544" y="1137425"/>
            <a:ext cx="9072626" cy="418576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ru-RU" sz="1400" dirty="0" smtClean="0">
                <a:latin typeface="Times New Roman" pitchFamily="18" charset="0"/>
                <a:cs typeface="Times New Roman" pitchFamily="18" charset="0"/>
              </a:rPr>
              <a:t>       7 мая   День защитника Отечества в Казахстане является государственным праздником и выходным днем. Он отмечается ежегодно 7 мая. </a:t>
            </a:r>
          </a:p>
          <a:p>
            <a:pPr algn="just"/>
            <a:r>
              <a:rPr lang="ru-RU" sz="1400" dirty="0" smtClean="0">
                <a:latin typeface="Times New Roman" pitchFamily="18" charset="0"/>
                <a:cs typeface="Times New Roman" pitchFamily="18" charset="0"/>
              </a:rPr>
              <a:t>      Эта дата была выбрана в связи с тем, что в этот день в 1992 году президент Казахстана Нурсултан Назарбаев подписал указ о создании национальных вооруженных сил. По традиции в День защитника Отечества президент Казахстана (который является верховным главнокомандующим) издает указ о присвоении очередных воинских званий и вручает награды отличившимся военнослужащим. </a:t>
            </a:r>
          </a:p>
          <a:p>
            <a:pPr algn="just"/>
            <a:r>
              <a:rPr lang="ru-RU" sz="1400" dirty="0" smtClean="0">
                <a:latin typeface="Times New Roman" pitchFamily="18" charset="0"/>
                <a:cs typeface="Times New Roman" pitchFamily="18" charset="0"/>
              </a:rPr>
              <a:t>      В Казахстане приняты концепция военной реформы и государственная программа военного строительства, в которых отражены военная доктрина и актуальные вопросы реформирования армии. В частности, вооруженные силы Казахстана перешли на </a:t>
            </a:r>
            <a:r>
              <a:rPr lang="ru-RU" sz="1400" dirty="0" err="1" smtClean="0">
                <a:latin typeface="Times New Roman" pitchFamily="18" charset="0"/>
                <a:cs typeface="Times New Roman" pitchFamily="18" charset="0"/>
              </a:rPr>
              <a:t>трехвидовую</a:t>
            </a:r>
            <a:r>
              <a:rPr lang="ru-RU" sz="1400" dirty="0" smtClean="0">
                <a:latin typeface="Times New Roman" pitchFamily="18" charset="0"/>
                <a:cs typeface="Times New Roman" pitchFamily="18" charset="0"/>
              </a:rPr>
              <a:t> структуру с созданием главных штабов сухопутных войск и сил воздушной обороны, а также управления военно-морских сил. </a:t>
            </a:r>
            <a:r>
              <a:rPr lang="ru-RU" sz="1400" dirty="0" err="1" smtClean="0">
                <a:latin typeface="Times New Roman" pitchFamily="18" charset="0"/>
                <a:cs typeface="Times New Roman" pitchFamily="18" charset="0"/>
              </a:rPr>
              <a:t>Аэромобильным</a:t>
            </a:r>
            <a:r>
              <a:rPr lang="ru-RU" sz="1400" dirty="0" smtClean="0">
                <a:latin typeface="Times New Roman" pitchFamily="18" charset="0"/>
                <a:cs typeface="Times New Roman" pitchFamily="18" charset="0"/>
              </a:rPr>
              <a:t> силам отведена роль резерва верховного главнокомандующего. </a:t>
            </a:r>
          </a:p>
          <a:p>
            <a:pPr algn="just"/>
            <a:r>
              <a:rPr lang="ru-RU" sz="1400" dirty="0" smtClean="0">
                <a:latin typeface="Times New Roman" pitchFamily="18" charset="0"/>
                <a:cs typeface="Times New Roman" pitchFamily="18" charset="0"/>
              </a:rPr>
              <a:t>      Сотрудничество Казахстана с НАТО происходит в рамках программы «Партнерство ради мира». В 2002 году республика присоединилась к программе НАТО «Процесс планирования и обзора» (ПАРП) и стала двадцатым государством-участником данной программы и первым из государств Центральной Азии. </a:t>
            </a:r>
          </a:p>
          <a:p>
            <a:pPr algn="just"/>
            <a:r>
              <a:rPr lang="ru-RU" sz="1400" dirty="0" smtClean="0">
                <a:latin typeface="Times New Roman" pitchFamily="18" charset="0"/>
                <a:cs typeface="Times New Roman" pitchFamily="18" charset="0"/>
              </a:rPr>
              <a:t>      В июле 2003 года Минобороны Республики подписало «Меморандум о взаимопонимании между Республикой Казахстан и Организацией НАТО по техническому обеспечению и обслуживанию (NAMSO) о сотрудничестве в области материально-технического обеспечения». Благодаря сотрудничеству Казахстана со странами НАТО, созданный в республике батальон «</a:t>
            </a:r>
            <a:r>
              <a:rPr lang="ru-RU" sz="1400" dirty="0" err="1" smtClean="0">
                <a:latin typeface="Times New Roman" pitchFamily="18" charset="0"/>
                <a:cs typeface="Times New Roman" pitchFamily="18" charset="0"/>
              </a:rPr>
              <a:t>Казбат</a:t>
            </a:r>
            <a:r>
              <a:rPr lang="ru-RU" sz="1400" dirty="0" smtClean="0">
                <a:latin typeface="Times New Roman" pitchFamily="18" charset="0"/>
                <a:cs typeface="Times New Roman" pitchFamily="18" charset="0"/>
              </a:rPr>
              <a:t>» полностью укомплектован по стандартам НАТО и, согласно подписанному с ООН меморандуму, входит в состав «</a:t>
            </a:r>
            <a:r>
              <a:rPr lang="ru-RU" sz="1400" dirty="0" err="1" smtClean="0">
                <a:latin typeface="Times New Roman" pitchFamily="18" charset="0"/>
                <a:cs typeface="Times New Roman" pitchFamily="18" charset="0"/>
              </a:rPr>
              <a:t>голубых</a:t>
            </a:r>
            <a:r>
              <a:rPr lang="ru-RU" sz="1400" dirty="0" smtClean="0">
                <a:latin typeface="Times New Roman" pitchFamily="18" charset="0"/>
                <a:cs typeface="Times New Roman" pitchFamily="18" charset="0"/>
              </a:rPr>
              <a:t> касок». </a:t>
            </a:r>
            <a:endParaRPr lang="ru-RU" sz="1400" dirty="0">
              <a:latin typeface="Times New Roman" pitchFamily="18" charset="0"/>
              <a:cs typeface="Times New Roman" pitchFamily="18" charset="0"/>
            </a:endParaRPr>
          </a:p>
        </p:txBody>
      </p:sp>
      <p:pic>
        <p:nvPicPr>
          <p:cNvPr id="23553" name="Picture 1" descr="D:\ЖСШ №1 2016-2017 год\Школьная газета ЖСШ№1 2016-2017 год\Новая папка\7 мая\скачанные файлы (5).jpg"/>
          <p:cNvPicPr>
            <a:picLocks noChangeAspect="1" noChangeArrowheads="1"/>
          </p:cNvPicPr>
          <p:nvPr/>
        </p:nvPicPr>
        <p:blipFill>
          <a:blip r:embed="rId2"/>
          <a:srcRect/>
          <a:stretch>
            <a:fillRect/>
          </a:stretch>
        </p:blipFill>
        <p:spPr bwMode="auto">
          <a:xfrm>
            <a:off x="1417610" y="5423705"/>
            <a:ext cx="3019425" cy="1514475"/>
          </a:xfrm>
          <a:prstGeom prst="rect">
            <a:avLst/>
          </a:prstGeom>
          <a:noFill/>
        </p:spPr>
      </p:pic>
      <p:pic>
        <p:nvPicPr>
          <p:cNvPr id="23554" name="Picture 2" descr="D:\ЖСШ №1 2016-2017 год\Школьная газета ЖСШ№1 2016-2017 год\Новая папка\7 мая\images.jpg"/>
          <p:cNvPicPr>
            <a:picLocks noChangeAspect="1" noChangeArrowheads="1"/>
          </p:cNvPicPr>
          <p:nvPr/>
        </p:nvPicPr>
        <p:blipFill>
          <a:blip r:embed="rId3"/>
          <a:srcRect/>
          <a:stretch>
            <a:fillRect/>
          </a:stretch>
        </p:blipFill>
        <p:spPr bwMode="auto">
          <a:xfrm>
            <a:off x="5060948" y="5423705"/>
            <a:ext cx="3028950" cy="151447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859742" y="443850"/>
            <a:ext cx="9165354" cy="693575"/>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lnSpc>
                <a:spcPct val="100000"/>
              </a:lnSpc>
            </a:pPr>
            <a:r>
              <a:rPr lang="ru-RU" sz="4100" b="1" dirty="0" err="1" smtClean="0">
                <a:solidFill>
                  <a:srgbClr val="002060"/>
                </a:solidFill>
                <a:latin typeface="Times New Roman" pitchFamily="18" charset="0"/>
                <a:cs typeface="Times New Roman" pitchFamily="18" charset="0"/>
              </a:rPr>
              <a:t>Фотовернисаж</a:t>
            </a:r>
            <a:r>
              <a:rPr lang="ru-RU" sz="4100" b="1" dirty="0" smtClean="0">
                <a:solidFill>
                  <a:srgbClr val="002060"/>
                </a:solidFill>
                <a:latin typeface="Times New Roman" pitchFamily="18" charset="0"/>
                <a:cs typeface="Times New Roman" pitchFamily="18" charset="0"/>
              </a:rPr>
              <a:t> </a:t>
            </a:r>
            <a:r>
              <a:rPr lang="ru-RU" sz="1600" dirty="0" smtClean="0">
                <a:solidFill>
                  <a:srgbClr val="002060"/>
                </a:solidFill>
                <a:latin typeface="Times New Roman" pitchFamily="18" charset="0"/>
                <a:cs typeface="Times New Roman" pitchFamily="18" charset="0"/>
              </a:rPr>
              <a:t/>
            </a:r>
            <a:br>
              <a:rPr lang="ru-RU" sz="1600" dirty="0" smtClean="0">
                <a:solidFill>
                  <a:srgbClr val="002060"/>
                </a:solidFill>
                <a:latin typeface="Times New Roman" pitchFamily="18" charset="0"/>
                <a:cs typeface="Times New Roman" pitchFamily="18" charset="0"/>
              </a:rPr>
            </a:br>
            <a:endParaRPr lang="ru-RU" sz="1600" dirty="0">
              <a:solidFill>
                <a:srgbClr val="002060"/>
              </a:solidFill>
              <a:latin typeface="Times New Roman" pitchFamily="18" charset="0"/>
              <a:cs typeface="Times New Roman" pitchFamily="18" charset="0"/>
            </a:endParaRPr>
          </a:p>
        </p:txBody>
      </p:sp>
      <p:pic>
        <p:nvPicPr>
          <p:cNvPr id="22529" name="Picture 1" descr="D:\ЖСШ №1 2016-2017 год\Школьная газета ЖСШ№1 2016-2017 год\Новая папка\7 мая\723.jpg"/>
          <p:cNvPicPr>
            <a:picLocks noChangeAspect="1" noChangeArrowheads="1"/>
          </p:cNvPicPr>
          <p:nvPr/>
        </p:nvPicPr>
        <p:blipFill>
          <a:blip r:embed="rId2"/>
          <a:srcRect/>
          <a:stretch>
            <a:fillRect/>
          </a:stretch>
        </p:blipFill>
        <p:spPr bwMode="auto">
          <a:xfrm>
            <a:off x="4275130" y="1208863"/>
            <a:ext cx="2286000" cy="1752600"/>
          </a:xfrm>
          <a:prstGeom prst="rect">
            <a:avLst/>
          </a:prstGeom>
          <a:noFill/>
        </p:spPr>
      </p:pic>
      <p:pic>
        <p:nvPicPr>
          <p:cNvPr id="22530" name="Picture 2" descr="D:\ЖСШ №1 2016-2017 год\Школьная газета ЖСШ№1 2016-2017 год\Новая папка\7 мая\images (1).jpg"/>
          <p:cNvPicPr preferRelativeResize="0">
            <a:picLocks noChangeArrowheads="1"/>
          </p:cNvPicPr>
          <p:nvPr/>
        </p:nvPicPr>
        <p:blipFill>
          <a:blip r:embed="rId3"/>
          <a:srcRect/>
          <a:stretch>
            <a:fillRect/>
          </a:stretch>
        </p:blipFill>
        <p:spPr bwMode="auto">
          <a:xfrm>
            <a:off x="6775460" y="1208863"/>
            <a:ext cx="3240000" cy="1800000"/>
          </a:xfrm>
          <a:prstGeom prst="rect">
            <a:avLst/>
          </a:prstGeom>
          <a:noFill/>
        </p:spPr>
      </p:pic>
      <p:pic>
        <p:nvPicPr>
          <p:cNvPr id="22531" name="Picture 3" descr="D:\ЖСШ №1 2016-2017 год\Школьная газета ЖСШ№1 2016-2017 год\Новая папка\7 мая\images (2).jpg"/>
          <p:cNvPicPr preferRelativeResize="0">
            <a:picLocks noChangeArrowheads="1"/>
          </p:cNvPicPr>
          <p:nvPr/>
        </p:nvPicPr>
        <p:blipFill>
          <a:blip r:embed="rId4"/>
          <a:srcRect/>
          <a:stretch>
            <a:fillRect/>
          </a:stretch>
        </p:blipFill>
        <p:spPr bwMode="auto">
          <a:xfrm>
            <a:off x="846105" y="1208863"/>
            <a:ext cx="3240000" cy="1800000"/>
          </a:xfrm>
          <a:prstGeom prst="rect">
            <a:avLst/>
          </a:prstGeom>
          <a:noFill/>
        </p:spPr>
      </p:pic>
      <p:pic>
        <p:nvPicPr>
          <p:cNvPr id="22532" name="Picture 4" descr="D:\ЖСШ №1 2016-2017 год\Школьная газета ЖСШ№1 2016-2017 год\Новая папка\7 мая\скачанные файлы (1).jpg"/>
          <p:cNvPicPr preferRelativeResize="0">
            <a:picLocks noChangeArrowheads="1"/>
          </p:cNvPicPr>
          <p:nvPr/>
        </p:nvPicPr>
        <p:blipFill>
          <a:blip r:embed="rId5"/>
          <a:srcRect/>
          <a:stretch>
            <a:fillRect/>
          </a:stretch>
        </p:blipFill>
        <p:spPr bwMode="auto">
          <a:xfrm>
            <a:off x="6775460" y="3209127"/>
            <a:ext cx="3240000" cy="1800000"/>
          </a:xfrm>
          <a:prstGeom prst="rect">
            <a:avLst/>
          </a:prstGeom>
          <a:noFill/>
        </p:spPr>
      </p:pic>
      <p:pic>
        <p:nvPicPr>
          <p:cNvPr id="22533" name="Picture 5" descr="D:\ЖСШ №1 2016-2017 год\Школьная газета ЖСШ№1 2016-2017 год\Новая папка\7 мая\скачанные файлы (2).jpg"/>
          <p:cNvPicPr preferRelativeResize="0">
            <a:picLocks noChangeArrowheads="1"/>
          </p:cNvPicPr>
          <p:nvPr/>
        </p:nvPicPr>
        <p:blipFill>
          <a:blip r:embed="rId6"/>
          <a:srcRect/>
          <a:stretch>
            <a:fillRect/>
          </a:stretch>
        </p:blipFill>
        <p:spPr bwMode="auto">
          <a:xfrm>
            <a:off x="3775064" y="5209391"/>
            <a:ext cx="3240000" cy="1800000"/>
          </a:xfrm>
          <a:prstGeom prst="rect">
            <a:avLst/>
          </a:prstGeom>
          <a:noFill/>
        </p:spPr>
      </p:pic>
      <p:pic>
        <p:nvPicPr>
          <p:cNvPr id="22534" name="Picture 6" descr="D:\ЖСШ №1 2016-2017 год\Школьная газета ЖСШ№1 2016-2017 год\Новая папка\7 мая\скачанные файлы (4).jpg"/>
          <p:cNvPicPr preferRelativeResize="0">
            <a:picLocks noChangeArrowheads="1"/>
          </p:cNvPicPr>
          <p:nvPr/>
        </p:nvPicPr>
        <p:blipFill>
          <a:blip r:embed="rId7"/>
          <a:srcRect/>
          <a:stretch>
            <a:fillRect/>
          </a:stretch>
        </p:blipFill>
        <p:spPr bwMode="auto">
          <a:xfrm>
            <a:off x="846106" y="3209127"/>
            <a:ext cx="3240000" cy="1800000"/>
          </a:xfrm>
          <a:prstGeom prst="rect">
            <a:avLst/>
          </a:prstGeom>
          <a:noFill/>
        </p:spPr>
      </p:pic>
      <p:pic>
        <p:nvPicPr>
          <p:cNvPr id="1026" name="Picture 2" descr="D:\ЖСШ №1 2016-2017 год\Школьная газета ЖСШ№1 2016-2017 год\Новая папка\7 мая\скачанные файлы.jpg"/>
          <p:cNvPicPr>
            <a:picLocks noChangeAspect="1" noChangeArrowheads="1"/>
          </p:cNvPicPr>
          <p:nvPr/>
        </p:nvPicPr>
        <p:blipFill>
          <a:blip r:embed="rId8"/>
          <a:srcRect/>
          <a:stretch>
            <a:fillRect/>
          </a:stretch>
        </p:blipFill>
        <p:spPr bwMode="auto">
          <a:xfrm>
            <a:off x="4203692" y="3209127"/>
            <a:ext cx="2457450" cy="1866900"/>
          </a:xfrm>
          <a:prstGeom prst="rect">
            <a:avLst/>
          </a:prstGeom>
          <a:noFill/>
        </p:spPr>
      </p:pic>
    </p:spTree>
    <p:extLst>
      <p:ext uri="{BB962C8B-B14F-4D97-AF65-F5344CB8AC3E}">
        <p14:creationId xmlns:p14="http://schemas.microsoft.com/office/powerpoint/2010/main" xmlns="" val="3228230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859742" y="443850"/>
            <a:ext cx="9165354" cy="622137"/>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sz="4100" b="1" dirty="0" smtClean="0">
                <a:solidFill>
                  <a:srgbClr val="002060"/>
                </a:solidFill>
                <a:latin typeface="Times New Roman" pitchFamily="18" charset="0"/>
                <a:cs typeface="Times New Roman" pitchFamily="18" charset="0"/>
              </a:rPr>
              <a:t/>
            </a:r>
            <a:br>
              <a:rPr lang="ru-RU" sz="4100" b="1" dirty="0" smtClean="0">
                <a:solidFill>
                  <a:srgbClr val="002060"/>
                </a:solidFill>
                <a:latin typeface="Times New Roman" pitchFamily="18" charset="0"/>
                <a:cs typeface="Times New Roman" pitchFamily="18" charset="0"/>
              </a:rPr>
            </a:br>
            <a:r>
              <a:rPr lang="ru-RU" sz="4100" b="1" dirty="0" smtClean="0">
                <a:solidFill>
                  <a:srgbClr val="002060"/>
                </a:solidFill>
                <a:latin typeface="Times New Roman" pitchFamily="18" charset="0"/>
                <a:cs typeface="Times New Roman" pitchFamily="18" charset="0"/>
              </a:rPr>
              <a:t/>
            </a:r>
            <a:br>
              <a:rPr lang="ru-RU" sz="4100" b="1" dirty="0" smtClean="0">
                <a:solidFill>
                  <a:srgbClr val="002060"/>
                </a:solidFill>
                <a:latin typeface="Times New Roman" pitchFamily="18" charset="0"/>
                <a:cs typeface="Times New Roman" pitchFamily="18" charset="0"/>
              </a:rPr>
            </a:br>
            <a:r>
              <a:rPr lang="ru-RU" sz="4100" b="1" dirty="0" smtClean="0">
                <a:solidFill>
                  <a:srgbClr val="002060"/>
                </a:solidFill>
                <a:latin typeface="Times New Roman" pitchFamily="18" charset="0"/>
                <a:cs typeface="Times New Roman" pitchFamily="18" charset="0"/>
              </a:rPr>
              <a:t>Поэты о природе</a:t>
            </a:r>
            <a:br>
              <a:rPr lang="ru-RU" sz="4100" b="1" dirty="0" smtClean="0">
                <a:solidFill>
                  <a:srgbClr val="002060"/>
                </a:solidFill>
                <a:latin typeface="Times New Roman" pitchFamily="18" charset="0"/>
                <a:cs typeface="Times New Roman" pitchFamily="18" charset="0"/>
              </a:rPr>
            </a:br>
            <a:r>
              <a:rPr lang="ru-RU" sz="4400" dirty="0" smtClean="0">
                <a:solidFill>
                  <a:schemeClr val="tx1"/>
                </a:solidFill>
                <a:latin typeface="Times New Roman" pitchFamily="18" charset="0"/>
                <a:ea typeface="Times New Roman" pitchFamily="18" charset="0"/>
                <a:cs typeface="Times New Roman" pitchFamily="18" charset="0"/>
              </a:rPr>
              <a:t> </a:t>
            </a:r>
            <a:r>
              <a:rPr lang="ru-RU" sz="4000" b="1" dirty="0" smtClean="0">
                <a:solidFill>
                  <a:srgbClr val="002060"/>
                </a:solidFill>
                <a:latin typeface="Times New Roman" pitchFamily="18" charset="0"/>
                <a:cs typeface="Times New Roman" pitchFamily="18" charset="0"/>
              </a:rPr>
              <a:t/>
            </a:r>
            <a:br>
              <a:rPr lang="ru-RU" sz="4000" b="1" dirty="0" smtClean="0">
                <a:solidFill>
                  <a:srgbClr val="002060"/>
                </a:solidFill>
                <a:latin typeface="Times New Roman" pitchFamily="18" charset="0"/>
                <a:cs typeface="Times New Roman" pitchFamily="18" charset="0"/>
              </a:rPr>
            </a:br>
            <a:r>
              <a:rPr lang="ru-RU" sz="4100" b="1" dirty="0" smtClean="0">
                <a:solidFill>
                  <a:srgbClr val="002060"/>
                </a:solidFill>
                <a:latin typeface="Times New Roman" pitchFamily="18" charset="0"/>
                <a:cs typeface="Times New Roman" pitchFamily="18" charset="0"/>
              </a:rPr>
              <a:t>  </a:t>
            </a:r>
            <a:r>
              <a:rPr lang="ru-RU" sz="1600" dirty="0" smtClean="0">
                <a:solidFill>
                  <a:srgbClr val="002060"/>
                </a:solidFill>
                <a:latin typeface="Times New Roman" pitchFamily="18" charset="0"/>
                <a:cs typeface="Times New Roman" pitchFamily="18" charset="0"/>
              </a:rPr>
              <a:t/>
            </a:r>
            <a:br>
              <a:rPr lang="ru-RU" sz="1600" dirty="0" smtClean="0">
                <a:solidFill>
                  <a:srgbClr val="002060"/>
                </a:solidFill>
                <a:latin typeface="Times New Roman" pitchFamily="18" charset="0"/>
                <a:cs typeface="Times New Roman" pitchFamily="18" charset="0"/>
              </a:rPr>
            </a:br>
            <a:endParaRPr lang="ru-RU" sz="1600" dirty="0">
              <a:solidFill>
                <a:srgbClr val="002060"/>
              </a:solidFill>
              <a:latin typeface="Times New Roman" pitchFamily="18" charset="0"/>
              <a:cs typeface="Times New Roman" pitchFamily="18" charset="0"/>
            </a:endParaRPr>
          </a:p>
        </p:txBody>
      </p:sp>
      <p:sp>
        <p:nvSpPr>
          <p:cNvPr id="8197" name="Rectangle 5"/>
          <p:cNvSpPr>
            <a:spLocks noChangeArrowheads="1"/>
          </p:cNvSpPr>
          <p:nvPr/>
        </p:nvSpPr>
        <p:spPr bwMode="auto">
          <a:xfrm>
            <a:off x="0" y="457200"/>
            <a:ext cx="106934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82946" name="Rectangle 2"/>
          <p:cNvSpPr>
            <a:spLocks noChangeArrowheads="1"/>
          </p:cNvSpPr>
          <p:nvPr/>
        </p:nvSpPr>
        <p:spPr bwMode="auto">
          <a:xfrm>
            <a:off x="846106" y="1137425"/>
            <a:ext cx="9072626"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49263" algn="just" defTabSz="914400" eaLnBrk="0" fontAlgn="base" hangingPunct="0">
              <a:spcBef>
                <a:spcPct val="0"/>
              </a:spcBef>
              <a:spcAft>
                <a:spcPct val="0"/>
              </a:spcAft>
            </a:pPr>
            <a:endParaRPr lang="ru-RU" sz="1400" dirty="0" smtClean="0">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46081" name="Rectangle 1"/>
          <p:cNvSpPr>
            <a:spLocks noChangeArrowheads="1"/>
          </p:cNvSpPr>
          <p:nvPr/>
        </p:nvSpPr>
        <p:spPr bwMode="auto">
          <a:xfrm>
            <a:off x="846106" y="1137425"/>
            <a:ext cx="9144064" cy="397031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Русские поэты всегда много писали о скромной природе своего родного края. Она дорога каждому поэту именно той простотой, в которой много красоты внутренней, взывающей к нравственной строгости и чистоте. </a:t>
            </a:r>
            <a:b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Русская поэзия стремилась соединить гуманные принципы отношения к жизни и природные законы, которые всегда пред­ставляются справедливыми и разумными. </a:t>
            </a:r>
          </a:p>
          <a:p>
            <a:pPr marL="0" marR="0" lvl="0" indent="0" algn="just" defTabSz="914400" rtl="0" eaLnBrk="1" fontAlgn="base" latinLnBrk="0" hangingPunct="1">
              <a:lnSpc>
                <a:spcPct val="100000"/>
              </a:lnSpc>
              <a:spcBef>
                <a:spcPct val="0"/>
              </a:spcBef>
              <a:spcAft>
                <a:spcPct val="0"/>
              </a:spcAft>
              <a:buClrTx/>
              <a:buSzTx/>
              <a:buFontTx/>
              <a:buNone/>
              <a:tabLst/>
            </a:pPr>
            <a:r>
              <a:rPr lang="ru-RU" sz="1400" dirty="0" smtClean="0">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Природа всегда выступает как искусный врач, укрепляющий дух человека. Поэты черпают в ней силы для борьбы, вдохнове­ние и светлый оптимизм. Получается, что природа — очень важная тема в творчестве русских поэтов, она изображается не только как фон, на кото­ром проходит жизнь человека, но и как часть его души. </a:t>
            </a:r>
            <a:b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Чувство родной земли тоже связано с любовью к природе. </a:t>
            </a:r>
          </a:p>
          <a:p>
            <a:pPr marL="0" marR="0" lvl="0" indent="0" algn="just" defTabSz="914400" rtl="0" eaLnBrk="1" fontAlgn="base" latinLnBrk="0" hangingPunct="1">
              <a:lnSpc>
                <a:spcPct val="100000"/>
              </a:lnSpc>
              <a:spcBef>
                <a:spcPct val="0"/>
              </a:spcBef>
              <a:spcAft>
                <a:spcPct val="0"/>
              </a:spcAft>
              <a:buClrTx/>
              <a:buSzTx/>
              <a:buFontTx/>
              <a:buNone/>
              <a:tabLst/>
            </a:pPr>
            <a:r>
              <a:rPr lang="ru-RU" sz="1400" dirty="0" smtClean="0">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стихотворении А.С. Пушкина «Цветы последние милей» воплощена мысль о том, что всё гармонично в мире природы, и пробуждение, и увядание, это соотносится с внутренней жиз­нью человека. </a:t>
            </a:r>
          </a:p>
          <a:p>
            <a:pPr marL="0" marR="0" lvl="0" indent="0" algn="just" defTabSz="914400" rtl="0" eaLnBrk="1" fontAlgn="base" latinLnBrk="0" hangingPunct="1">
              <a:lnSpc>
                <a:spcPct val="100000"/>
              </a:lnSpc>
              <a:spcBef>
                <a:spcPct val="0"/>
              </a:spcBef>
              <a:spcAft>
                <a:spcPct val="0"/>
              </a:spcAft>
              <a:buClrTx/>
              <a:buSzTx/>
              <a:buFontTx/>
              <a:buNone/>
              <a:tabLst/>
            </a:pPr>
            <a:r>
              <a:rPr lang="ru-RU" sz="1400" dirty="0" smtClean="0">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стихотворении Лермонтова «Осень» нарисован осенний пейзаж, замечательный переходный момент в природе, чело­век ощущает перемены, за которыми последует зима. </a:t>
            </a:r>
          </a:p>
          <a:p>
            <a:pPr marL="0" marR="0" lvl="0" indent="0" algn="just" defTabSz="914400" rtl="0" eaLnBrk="1" fontAlgn="base" latinLnBrk="0" hangingPunct="1">
              <a:lnSpc>
                <a:spcPct val="100000"/>
              </a:lnSpc>
              <a:spcBef>
                <a:spcPct val="0"/>
              </a:spcBef>
              <a:spcAft>
                <a:spcPct val="0"/>
              </a:spcAft>
              <a:buClrTx/>
              <a:buSzTx/>
              <a:buFontTx/>
              <a:buNone/>
              <a:tabLst/>
            </a:pPr>
            <a:r>
              <a:rPr lang="ru-RU" sz="1400" dirty="0" smtClean="0">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Ф.И. Тютчев в стихотворении «Есть в светлости осенних вечеров» рас­сказал об осеннем вечере, он увидел в нем особую прелесть, так знакомую каждому жителю России. </a:t>
            </a:r>
          </a:p>
          <a:p>
            <a:pPr marL="0" marR="0" lvl="0" indent="0" algn="just" defTabSz="914400" rtl="0" eaLnBrk="1" fontAlgn="base" latinLnBrk="0" hangingPunct="1">
              <a:lnSpc>
                <a:spcPct val="100000"/>
              </a:lnSpc>
              <a:spcBef>
                <a:spcPct val="0"/>
              </a:spcBef>
              <a:spcAft>
                <a:spcPct val="0"/>
              </a:spcAft>
              <a:buClrTx/>
              <a:buSzTx/>
              <a:buFontTx/>
              <a:buNone/>
              <a:tabLst/>
            </a:pPr>
            <a:r>
              <a:rPr lang="ru-RU" sz="1400" dirty="0" smtClean="0">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стихотворении А.А. Фета «Первый ландыш» сказано о тех чувствах, которые переживает человек весной, с этим време­нем ассоциируется молодость и жизнь.</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А.Н. Майков в стихотворении «Поле зыблется цветами» рас­сказывает о торжестве жизни в начале лета, о бесконечной бла­годарности небесам за земную благодать. </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2529" name="Picture 1" descr="D:\ЖСШ №1 2016-2017 год\Школьная газета ЖСШ№1 2016-2017 год\Природа, животные\скачанные файлы (4).jpg"/>
          <p:cNvPicPr preferRelativeResize="0">
            <a:picLocks noChangeArrowheads="1"/>
          </p:cNvPicPr>
          <p:nvPr/>
        </p:nvPicPr>
        <p:blipFill>
          <a:blip r:embed="rId2"/>
          <a:srcRect/>
          <a:stretch>
            <a:fillRect/>
          </a:stretch>
        </p:blipFill>
        <p:spPr bwMode="auto">
          <a:xfrm>
            <a:off x="1631924" y="5137953"/>
            <a:ext cx="2880000" cy="1800000"/>
          </a:xfrm>
          <a:prstGeom prst="rect">
            <a:avLst/>
          </a:prstGeom>
          <a:noFill/>
        </p:spPr>
      </p:pic>
      <p:pic>
        <p:nvPicPr>
          <p:cNvPr id="22531" name="Picture 3" descr="D:\ЖСШ №1 2016-2017 год\Школьная газета ЖСШ№1 2016-2017 год\Природа, животные\images (8).jpg"/>
          <p:cNvPicPr preferRelativeResize="0">
            <a:picLocks noChangeArrowheads="1"/>
          </p:cNvPicPr>
          <p:nvPr/>
        </p:nvPicPr>
        <p:blipFill>
          <a:blip r:embed="rId3"/>
          <a:srcRect/>
          <a:stretch>
            <a:fillRect/>
          </a:stretch>
        </p:blipFill>
        <p:spPr bwMode="auto">
          <a:xfrm>
            <a:off x="4989510" y="5137953"/>
            <a:ext cx="2880000" cy="1800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859742" y="443850"/>
            <a:ext cx="9165354" cy="693575"/>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lnSpc>
                <a:spcPct val="100000"/>
              </a:lnSpc>
            </a:pPr>
            <a:r>
              <a:rPr lang="ru-RU" sz="4100" b="1" dirty="0" err="1" smtClean="0">
                <a:solidFill>
                  <a:srgbClr val="002060"/>
                </a:solidFill>
                <a:latin typeface="Times New Roman" pitchFamily="18" charset="0"/>
                <a:cs typeface="Times New Roman" pitchFamily="18" charset="0"/>
              </a:rPr>
              <a:t>Фотовернисаж</a:t>
            </a:r>
            <a:r>
              <a:rPr lang="ru-RU" sz="4100" b="1" dirty="0" smtClean="0">
                <a:solidFill>
                  <a:srgbClr val="002060"/>
                </a:solidFill>
                <a:latin typeface="Times New Roman" pitchFamily="18" charset="0"/>
                <a:cs typeface="Times New Roman" pitchFamily="18" charset="0"/>
              </a:rPr>
              <a:t> </a:t>
            </a:r>
            <a:r>
              <a:rPr lang="ru-RU" sz="1600" dirty="0" smtClean="0">
                <a:solidFill>
                  <a:srgbClr val="002060"/>
                </a:solidFill>
                <a:latin typeface="Times New Roman" pitchFamily="18" charset="0"/>
                <a:cs typeface="Times New Roman" pitchFamily="18" charset="0"/>
              </a:rPr>
              <a:t/>
            </a:r>
            <a:br>
              <a:rPr lang="ru-RU" sz="1600" dirty="0" smtClean="0">
                <a:solidFill>
                  <a:srgbClr val="002060"/>
                </a:solidFill>
                <a:latin typeface="Times New Roman" pitchFamily="18" charset="0"/>
                <a:cs typeface="Times New Roman" pitchFamily="18" charset="0"/>
              </a:rPr>
            </a:br>
            <a:endParaRPr lang="ru-RU" sz="1600" dirty="0">
              <a:solidFill>
                <a:srgbClr val="002060"/>
              </a:solidFill>
              <a:latin typeface="Times New Roman" pitchFamily="18" charset="0"/>
              <a:cs typeface="Times New Roman" pitchFamily="18" charset="0"/>
            </a:endParaRPr>
          </a:p>
        </p:txBody>
      </p:sp>
      <p:pic>
        <p:nvPicPr>
          <p:cNvPr id="43010" name="Picture 2" descr="D:\ЖСШ №1 2016-2017 год\Школьная газета ЖСШ№1 2016-2017 год\природа\скачанные файлы (4).jpg"/>
          <p:cNvPicPr preferRelativeResize="0">
            <a:picLocks noChangeArrowheads="1"/>
          </p:cNvPicPr>
          <p:nvPr/>
        </p:nvPicPr>
        <p:blipFill>
          <a:blip r:embed="rId2"/>
          <a:srcRect/>
          <a:stretch>
            <a:fillRect/>
          </a:stretch>
        </p:blipFill>
        <p:spPr bwMode="auto">
          <a:xfrm>
            <a:off x="7418402" y="3494879"/>
            <a:ext cx="2520000" cy="2160000"/>
          </a:xfrm>
          <a:prstGeom prst="rect">
            <a:avLst/>
          </a:prstGeom>
          <a:noFill/>
        </p:spPr>
      </p:pic>
      <p:pic>
        <p:nvPicPr>
          <p:cNvPr id="43012" name="Picture 4" descr="D:\ЖСШ №1 2016-2017 год\Школьная газета ЖСШ№1 2016-2017 год\природа\images (1).jpg"/>
          <p:cNvPicPr preferRelativeResize="0">
            <a:picLocks noChangeArrowheads="1"/>
          </p:cNvPicPr>
          <p:nvPr/>
        </p:nvPicPr>
        <p:blipFill>
          <a:blip r:embed="rId3"/>
          <a:srcRect/>
          <a:stretch>
            <a:fillRect/>
          </a:stretch>
        </p:blipFill>
        <p:spPr bwMode="auto">
          <a:xfrm>
            <a:off x="5918204" y="5280829"/>
            <a:ext cx="2160000" cy="1800000"/>
          </a:xfrm>
          <a:prstGeom prst="rect">
            <a:avLst/>
          </a:prstGeom>
          <a:noFill/>
        </p:spPr>
      </p:pic>
      <p:pic>
        <p:nvPicPr>
          <p:cNvPr id="43013" name="Picture 5" descr="D:\ЖСШ №1 2016-2017 год\Школьная газета ЖСШ№1 2016-2017 год\природа\images (2).jpg"/>
          <p:cNvPicPr preferRelativeResize="0">
            <a:picLocks noChangeArrowheads="1"/>
          </p:cNvPicPr>
          <p:nvPr/>
        </p:nvPicPr>
        <p:blipFill>
          <a:blip r:embed="rId4"/>
          <a:srcRect/>
          <a:stretch>
            <a:fillRect/>
          </a:stretch>
        </p:blipFill>
        <p:spPr bwMode="auto">
          <a:xfrm>
            <a:off x="3989377" y="1208863"/>
            <a:ext cx="2520000" cy="2160000"/>
          </a:xfrm>
          <a:prstGeom prst="rect">
            <a:avLst/>
          </a:prstGeom>
          <a:noFill/>
        </p:spPr>
      </p:pic>
      <p:pic>
        <p:nvPicPr>
          <p:cNvPr id="43014" name="Picture 6" descr="D:\ЖСШ №1 2016-2017 год\Школьная газета ЖСШ№1 2016-2017 год\природа\images (3).jpg"/>
          <p:cNvPicPr preferRelativeResize="0">
            <a:picLocks noChangeArrowheads="1"/>
          </p:cNvPicPr>
          <p:nvPr/>
        </p:nvPicPr>
        <p:blipFill>
          <a:blip r:embed="rId5"/>
          <a:srcRect/>
          <a:stretch>
            <a:fillRect/>
          </a:stretch>
        </p:blipFill>
        <p:spPr bwMode="auto">
          <a:xfrm>
            <a:off x="3560750" y="5280829"/>
            <a:ext cx="2160000" cy="1800000"/>
          </a:xfrm>
          <a:prstGeom prst="rect">
            <a:avLst/>
          </a:prstGeom>
          <a:noFill/>
        </p:spPr>
      </p:pic>
      <p:pic>
        <p:nvPicPr>
          <p:cNvPr id="43015" name="Picture 7" descr="D:\ЖСШ №1 2016-2017 год\Школьная газета ЖСШ№1 2016-2017 год\природа\images (4).jpg"/>
          <p:cNvPicPr preferRelativeResize="0">
            <a:picLocks noChangeArrowheads="1"/>
          </p:cNvPicPr>
          <p:nvPr/>
        </p:nvPicPr>
        <p:blipFill>
          <a:blip r:embed="rId6"/>
          <a:srcRect/>
          <a:stretch>
            <a:fillRect/>
          </a:stretch>
        </p:blipFill>
        <p:spPr bwMode="auto">
          <a:xfrm>
            <a:off x="1203296" y="5280829"/>
            <a:ext cx="2160000" cy="1800000"/>
          </a:xfrm>
          <a:prstGeom prst="rect">
            <a:avLst/>
          </a:prstGeom>
          <a:noFill/>
        </p:spPr>
      </p:pic>
      <p:pic>
        <p:nvPicPr>
          <p:cNvPr id="43017" name="Picture 9" descr="D:\ЖСШ №1 2016-2017 год\Школьная газета ЖСШ№1 2016-2017 год\природа\images (6).jpg"/>
          <p:cNvPicPr preferRelativeResize="0">
            <a:picLocks noChangeArrowheads="1"/>
          </p:cNvPicPr>
          <p:nvPr/>
        </p:nvPicPr>
        <p:blipFill>
          <a:blip r:embed="rId7"/>
          <a:srcRect/>
          <a:stretch>
            <a:fillRect/>
          </a:stretch>
        </p:blipFill>
        <p:spPr bwMode="auto">
          <a:xfrm>
            <a:off x="4275130" y="3423441"/>
            <a:ext cx="2880000" cy="1800000"/>
          </a:xfrm>
          <a:prstGeom prst="rect">
            <a:avLst/>
          </a:prstGeom>
          <a:noFill/>
        </p:spPr>
      </p:pic>
      <p:pic>
        <p:nvPicPr>
          <p:cNvPr id="43018" name="Picture 10" descr="D:\ЖСШ №1 2016-2017 год\Школьная газета ЖСШ№1 2016-2017 год\природа\images (7).jpg"/>
          <p:cNvPicPr preferRelativeResize="0">
            <a:picLocks noChangeArrowheads="1"/>
          </p:cNvPicPr>
          <p:nvPr/>
        </p:nvPicPr>
        <p:blipFill>
          <a:blip r:embed="rId8"/>
          <a:srcRect/>
          <a:stretch>
            <a:fillRect/>
          </a:stretch>
        </p:blipFill>
        <p:spPr bwMode="auto">
          <a:xfrm>
            <a:off x="1203296" y="3423441"/>
            <a:ext cx="2880000" cy="1800000"/>
          </a:xfrm>
          <a:prstGeom prst="rect">
            <a:avLst/>
          </a:prstGeom>
          <a:noFill/>
        </p:spPr>
      </p:pic>
      <p:pic>
        <p:nvPicPr>
          <p:cNvPr id="43020" name="Picture 12" descr="D:\ЖСШ №1 2016-2017 год\Школьная газета ЖСШ№1 2016-2017 год\природа\images (9).jpg"/>
          <p:cNvPicPr preferRelativeResize="0">
            <a:picLocks noChangeArrowheads="1"/>
          </p:cNvPicPr>
          <p:nvPr/>
        </p:nvPicPr>
        <p:blipFill>
          <a:blip r:embed="rId9"/>
          <a:srcRect/>
          <a:stretch>
            <a:fillRect/>
          </a:stretch>
        </p:blipFill>
        <p:spPr bwMode="auto">
          <a:xfrm>
            <a:off x="846105" y="1208863"/>
            <a:ext cx="2520000" cy="2160000"/>
          </a:xfrm>
          <a:prstGeom prst="rect">
            <a:avLst/>
          </a:prstGeom>
          <a:noFill/>
        </p:spPr>
      </p:pic>
      <p:pic>
        <p:nvPicPr>
          <p:cNvPr id="43021" name="Picture 13" descr="D:\ЖСШ №1 2016-2017 год\Школьная газета ЖСШ№1 2016-2017 год\природа\скачанные файлы.jpg"/>
          <p:cNvPicPr preferRelativeResize="0">
            <a:picLocks noChangeArrowheads="1"/>
          </p:cNvPicPr>
          <p:nvPr/>
        </p:nvPicPr>
        <p:blipFill>
          <a:blip r:embed="rId10"/>
          <a:srcRect/>
          <a:stretch>
            <a:fillRect/>
          </a:stretch>
        </p:blipFill>
        <p:spPr bwMode="auto">
          <a:xfrm>
            <a:off x="7418402" y="1208863"/>
            <a:ext cx="2520000" cy="2160000"/>
          </a:xfrm>
          <a:prstGeom prst="rect">
            <a:avLst/>
          </a:prstGeom>
          <a:noFill/>
        </p:spPr>
      </p:pic>
    </p:spTree>
    <p:extLst>
      <p:ext uri="{BB962C8B-B14F-4D97-AF65-F5344CB8AC3E}">
        <p14:creationId xmlns:p14="http://schemas.microsoft.com/office/powerpoint/2010/main" xmlns="" val="3228230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http://s59.radikal.ru/i163/1112/15/cb7769d2760a.png"/>
          <p:cNvPicPr/>
          <p:nvPr/>
        </p:nvPicPr>
        <p:blipFill>
          <a:blip r:embed="rId2" cstate="email"/>
          <a:srcRect/>
          <a:stretch>
            <a:fillRect/>
          </a:stretch>
        </p:blipFill>
        <p:spPr bwMode="auto">
          <a:xfrm>
            <a:off x="3489311" y="1208863"/>
            <a:ext cx="4429157" cy="1767840"/>
          </a:xfrm>
          <a:prstGeom prst="rect">
            <a:avLst/>
          </a:prstGeom>
          <a:noFill/>
          <a:ln w="9525">
            <a:noFill/>
            <a:miter lim="800000"/>
            <a:headEnd/>
            <a:tailEnd/>
          </a:ln>
        </p:spPr>
      </p:pic>
      <p:sp>
        <p:nvSpPr>
          <p:cNvPr id="4" name="Заголовок 1"/>
          <p:cNvSpPr>
            <a:spLocks noGrp="1"/>
          </p:cNvSpPr>
          <p:nvPr>
            <p:ph type="title"/>
          </p:nvPr>
        </p:nvSpPr>
        <p:spPr>
          <a:xfrm>
            <a:off x="859742" y="443850"/>
            <a:ext cx="9165354" cy="693575"/>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lnSpc>
                <a:spcPct val="100000"/>
              </a:lnSpc>
            </a:pPr>
            <a:r>
              <a:rPr lang="ru-RU" sz="4100" b="1" dirty="0" smtClean="0">
                <a:solidFill>
                  <a:srgbClr val="002060"/>
                </a:solidFill>
                <a:latin typeface="Times New Roman" pitchFamily="18" charset="0"/>
                <a:cs typeface="Times New Roman" pitchFamily="18" charset="0"/>
              </a:rPr>
              <a:t>9 мая – День Победы </a:t>
            </a:r>
            <a:r>
              <a:rPr lang="ru-RU" sz="1600" dirty="0" smtClean="0">
                <a:solidFill>
                  <a:srgbClr val="002060"/>
                </a:solidFill>
                <a:latin typeface="Times New Roman" pitchFamily="18" charset="0"/>
                <a:cs typeface="Times New Roman" pitchFamily="18" charset="0"/>
              </a:rPr>
              <a:t/>
            </a:r>
            <a:br>
              <a:rPr lang="ru-RU" sz="1600" dirty="0" smtClean="0">
                <a:solidFill>
                  <a:srgbClr val="002060"/>
                </a:solidFill>
                <a:latin typeface="Times New Roman" pitchFamily="18" charset="0"/>
                <a:cs typeface="Times New Roman" pitchFamily="18" charset="0"/>
              </a:rPr>
            </a:br>
            <a:endParaRPr lang="ru-RU" sz="1600" dirty="0">
              <a:solidFill>
                <a:srgbClr val="002060"/>
              </a:solidFill>
              <a:latin typeface="Times New Roman" pitchFamily="18" charset="0"/>
              <a:cs typeface="Times New Roman" pitchFamily="18" charset="0"/>
            </a:endParaRPr>
          </a:p>
        </p:txBody>
      </p:sp>
      <p:pic>
        <p:nvPicPr>
          <p:cNvPr id="5" name="Рисунок 4" descr="http://dreamworlds.ru/uploads/posts/2013-05/thumbs/1368030928_vov.png"/>
          <p:cNvPicPr/>
          <p:nvPr/>
        </p:nvPicPr>
        <p:blipFill>
          <a:blip r:embed="rId3" cstate="email"/>
          <a:srcRect/>
          <a:stretch>
            <a:fillRect/>
          </a:stretch>
        </p:blipFill>
        <p:spPr bwMode="auto">
          <a:xfrm>
            <a:off x="3632188" y="1137425"/>
            <a:ext cx="2010029" cy="1914144"/>
          </a:xfrm>
          <a:prstGeom prst="rect">
            <a:avLst/>
          </a:prstGeom>
          <a:noFill/>
          <a:ln w="9525">
            <a:noFill/>
            <a:miter lim="800000"/>
            <a:headEnd/>
            <a:tailEnd/>
          </a:ln>
        </p:spPr>
      </p:pic>
      <p:pic>
        <p:nvPicPr>
          <p:cNvPr id="8" name="Рисунок 7" descr="Безымянный.png"/>
          <p:cNvPicPr/>
          <p:nvPr/>
        </p:nvPicPr>
        <p:blipFill>
          <a:blip r:embed="rId4" cstate="email"/>
          <a:srcRect/>
          <a:stretch>
            <a:fillRect/>
          </a:stretch>
        </p:blipFill>
        <p:spPr>
          <a:xfrm>
            <a:off x="7918468" y="1208863"/>
            <a:ext cx="2103119" cy="4255961"/>
          </a:xfrm>
          <a:prstGeom prst="rect">
            <a:avLst/>
          </a:prstGeom>
          <a:ln>
            <a:noFill/>
          </a:ln>
          <a:effectLst>
            <a:softEdge rad="112500"/>
          </a:effectLst>
        </p:spPr>
      </p:pic>
      <p:pic>
        <p:nvPicPr>
          <p:cNvPr id="9" name="Рисунок 8" descr="тит.png"/>
          <p:cNvPicPr/>
          <p:nvPr/>
        </p:nvPicPr>
        <p:blipFill>
          <a:blip r:embed="rId5" cstate="print">
            <a:clrChange>
              <a:clrFrom>
                <a:srgbClr val="FFFFFF"/>
              </a:clrFrom>
              <a:clrTo>
                <a:srgbClr val="FFFFFF">
                  <a:alpha val="0"/>
                </a:srgbClr>
              </a:clrTo>
            </a:clrChange>
          </a:blip>
          <a:srcRect/>
          <a:stretch>
            <a:fillRect/>
          </a:stretch>
        </p:blipFill>
        <p:spPr>
          <a:xfrm>
            <a:off x="917544" y="1208863"/>
            <a:ext cx="2428892" cy="5715040"/>
          </a:xfrm>
          <a:prstGeom prst="rect">
            <a:avLst/>
          </a:prstGeom>
        </p:spPr>
      </p:pic>
      <p:pic>
        <p:nvPicPr>
          <p:cNvPr id="10" name="Рисунок 9" descr="2.jpg"/>
          <p:cNvPicPr/>
          <p:nvPr/>
        </p:nvPicPr>
        <p:blipFill>
          <a:blip r:embed="rId6" cstate="print">
            <a:clrChange>
              <a:clrFrom>
                <a:srgbClr val="FFFFFF"/>
              </a:clrFrom>
              <a:clrTo>
                <a:srgbClr val="FFFFFF">
                  <a:alpha val="0"/>
                </a:srgbClr>
              </a:clrTo>
            </a:clrChange>
          </a:blip>
          <a:srcRect/>
          <a:stretch>
            <a:fillRect/>
          </a:stretch>
        </p:blipFill>
        <p:spPr>
          <a:xfrm>
            <a:off x="3060684" y="3066251"/>
            <a:ext cx="4857784" cy="868300"/>
          </a:xfrm>
          <a:prstGeom prst="rect">
            <a:avLst/>
          </a:prstGeom>
        </p:spPr>
      </p:pic>
      <p:sp>
        <p:nvSpPr>
          <p:cNvPr id="11" name="Прямоугольник 10"/>
          <p:cNvSpPr/>
          <p:nvPr/>
        </p:nvSpPr>
        <p:spPr>
          <a:xfrm>
            <a:off x="3203560" y="3923507"/>
            <a:ext cx="4775196" cy="3108543"/>
          </a:xfrm>
          <a:prstGeom prst="rect">
            <a:avLst/>
          </a:prstGeom>
        </p:spPr>
        <p:txBody>
          <a:bodyPr wrap="square">
            <a:spAutoFit/>
          </a:bodyPr>
          <a:lstStyle/>
          <a:p>
            <a:pPr lvl="0" algn="just"/>
            <a:r>
              <a:rPr lang="ru-RU" sz="1400" dirty="0" smtClean="0">
                <a:latin typeface="Times New Roman" pitchFamily="18" charset="0"/>
                <a:cs typeface="Times New Roman" pitchFamily="18" charset="0"/>
              </a:rPr>
              <a:t>       Георгиевская ленточка известна всем как символ победы в Великой Отечественной войне. Она  создавалась как часть наградного комплекта, состоящего из ордена Святого Георгия, Георгиевского креста или  Георгиевской медали и ленты. Кроме того, она когда-то являлась частью некоторых воинских знаков отличия, которые присваивались воинским частям.</a:t>
            </a:r>
            <a:r>
              <a:rPr lang="ru-RU" sz="1400" dirty="0" smtClean="0">
                <a:solidFill>
                  <a:srgbClr val="000000"/>
                </a:solidFill>
                <a:latin typeface="Times New Roman" pitchFamily="18" charset="0"/>
                <a:ea typeface="Times New Roman" pitchFamily="18" charset="0"/>
                <a:cs typeface="Times New Roman" pitchFamily="18" charset="0"/>
              </a:rPr>
              <a:t> </a:t>
            </a:r>
          </a:p>
          <a:p>
            <a:pPr lvl="0" algn="just"/>
            <a:r>
              <a:rPr lang="ru-RU" sz="1400" dirty="0" smtClean="0">
                <a:solidFill>
                  <a:srgbClr val="000000"/>
                </a:solidFill>
                <a:latin typeface="Times New Roman" pitchFamily="18" charset="0"/>
                <a:ea typeface="Times New Roman" pitchFamily="18" charset="0"/>
                <a:cs typeface="Times New Roman" pitchFamily="18" charset="0"/>
              </a:rPr>
              <a:t>      Впервые Георгиевская Лента появилась вместе с Георгиевским Орденом в 1769 году.  Цветовое решение ленты породило много споров. Граф </a:t>
            </a:r>
            <a:r>
              <a:rPr lang="ru-RU" sz="1400" dirty="0" err="1" smtClean="0">
                <a:solidFill>
                  <a:srgbClr val="000000"/>
                </a:solidFill>
                <a:latin typeface="Times New Roman" pitchFamily="18" charset="0"/>
                <a:ea typeface="Times New Roman" pitchFamily="18" charset="0"/>
                <a:cs typeface="Times New Roman" pitchFamily="18" charset="0"/>
              </a:rPr>
              <a:t>Литта</a:t>
            </a:r>
            <a:r>
              <a:rPr lang="ru-RU" sz="1400" dirty="0" smtClean="0">
                <a:solidFill>
                  <a:srgbClr val="000000"/>
                </a:solidFill>
                <a:latin typeface="Times New Roman" pitchFamily="18" charset="0"/>
                <a:ea typeface="Times New Roman" pitchFamily="18" charset="0"/>
                <a:cs typeface="Times New Roman" pitchFamily="18" charset="0"/>
              </a:rPr>
              <a:t> в 1833 году писал: "бессмертная законодательница, сей орден учредившая, полагала, что лента его соединяет цвет пороха и цвет огня…". </a:t>
            </a:r>
            <a:endParaRPr lang="ru-RU" sz="1400" dirty="0" smtClean="0">
              <a:latin typeface="Times New Roman" pitchFamily="18" charset="0"/>
              <a:ea typeface="Times New Roman" pitchFamily="18" charset="0"/>
              <a:cs typeface="Times New Roman" pitchFamily="18" charset="0"/>
            </a:endParaRPr>
          </a:p>
          <a:p>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xmlns="" val="6809476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2108</TotalTime>
  <Words>2299</Words>
  <Application>Microsoft Office PowerPoint</Application>
  <PresentationFormat>Произвольный</PresentationFormat>
  <Paragraphs>207</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Тема Office</vt:lpstr>
      <vt:lpstr>ГАЗЕТА ГУ «ЖОЛЫМБЕТСКАЯ  СРЕДНЯЯ ШКОЛА  №1» </vt:lpstr>
      <vt:lpstr>1 мая – День единства народов РК  </vt:lpstr>
      <vt:lpstr>Фотовернисаж   </vt:lpstr>
      <vt:lpstr>Интересные факты  </vt:lpstr>
      <vt:lpstr>  7 мая – День защитников Отечества      </vt:lpstr>
      <vt:lpstr>Фотовернисаж  </vt:lpstr>
      <vt:lpstr>  Поэты о природе      </vt:lpstr>
      <vt:lpstr>Фотовернисаж  </vt:lpstr>
      <vt:lpstr>9 мая – День Победы  </vt:lpstr>
      <vt:lpstr>День Победы   </vt:lpstr>
      <vt:lpstr>Фоторепортаж</vt:lpstr>
      <vt:lpstr>Трудовой десант   </vt:lpstr>
      <vt:lpstr>Фоторепортаж</vt:lpstr>
      <vt:lpstr>  Пять стихий вселенной    </vt:lpstr>
      <vt:lpstr>Слайд 15</vt:lpstr>
      <vt:lpstr>Слайд 16</vt:lpstr>
      <vt:lpstr>Это интересно</vt:lpstr>
      <vt:lpstr>Это интересно</vt:lpstr>
      <vt:lpstr>Фоторепортаж</vt:lpstr>
      <vt:lpstr>Фоторепортаж</vt:lpstr>
      <vt:lpstr>Видеосюжеты ОБЖ  </vt:lpstr>
      <vt:lpstr>Видеосюжеты ОБЖ</vt:lpstr>
      <vt:lpstr>Фоторепортаж</vt:lpstr>
      <vt:lpstr>Фоторепортаж</vt:lpstr>
      <vt:lpstr> Комиксы    </vt:lpstr>
      <vt:lpstr>Слайд 26</vt:lpstr>
      <vt:lpstr>  Строка пера      </vt:lpstr>
      <vt:lpstr> Последний звонок  </vt:lpstr>
      <vt:lpstr>Фоторепортаж  </vt:lpstr>
      <vt:lpstr>Слайд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Шаблон презентации по литературе</dc:title>
  <dc:creator>Наталья</dc:creator>
  <cp:lastModifiedBy>Admin</cp:lastModifiedBy>
  <cp:revision>356</cp:revision>
  <dcterms:created xsi:type="dcterms:W3CDTF">2014-10-17T02:15:58Z</dcterms:created>
  <dcterms:modified xsi:type="dcterms:W3CDTF">2017-06-01T05:00:58Z</dcterms:modified>
</cp:coreProperties>
</file>