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3" r:id="rId3"/>
    <p:sldId id="284" r:id="rId4"/>
    <p:sldId id="285" r:id="rId5"/>
    <p:sldId id="259" r:id="rId6"/>
    <p:sldId id="260" r:id="rId7"/>
    <p:sldId id="286" r:id="rId8"/>
    <p:sldId id="263" r:id="rId9"/>
    <p:sldId id="270" r:id="rId10"/>
    <p:sldId id="287" r:id="rId11"/>
    <p:sldId id="272" r:id="rId12"/>
    <p:sldId id="273" r:id="rId13"/>
    <p:sldId id="288" r:id="rId14"/>
    <p:sldId id="274" r:id="rId15"/>
    <p:sldId id="294" r:id="rId16"/>
    <p:sldId id="292" r:id="rId17"/>
    <p:sldId id="266" r:id="rId18"/>
    <p:sldId id="290" r:id="rId19"/>
    <p:sldId id="300" r:id="rId20"/>
    <p:sldId id="298" r:id="rId21"/>
    <p:sldId id="291" r:id="rId22"/>
    <p:sldId id="297" r:id="rId23"/>
    <p:sldId id="267" r:id="rId24"/>
    <p:sldId id="302" r:id="rId25"/>
    <p:sldId id="279" r:id="rId26"/>
    <p:sldId id="301" r:id="rId27"/>
    <p:sldId id="293" r:id="rId28"/>
    <p:sldId id="282" r:id="rId2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2%D0%B5%D1%81%D0%BD%D0%B0" TargetMode="External"/><Relationship Id="rId13" Type="http://schemas.openxmlformats.org/officeDocument/2006/relationships/hyperlink" Target="https://ru.wikipedia.org/wiki/%D0%A0%D1%83%D1%81%D1%81%D0%BA%D0%B0%D1%8F_%D0%BF%D1%80%D0%B0%D0%B2%D0%BE%D1%81%D0%BB%D0%B0%D0%B2%D0%BD%D0%B0%D1%8F_%D1%86%D0%B5%D1%80%D0%BA%D0%BE%D0%B2%D1%8C" TargetMode="External"/><Relationship Id="rId18" Type="http://schemas.openxmlformats.org/officeDocument/2006/relationships/hyperlink" Target="https://ru.wikipedia.org/wiki/%D0%A7%D1%83%D1%87%D0%B5%D0%BB%D0%BE_%D0%BE%D0%B1%D1%80%D1%8F%D0%B4%D0%BE%D0%B2%D0%BE%D0%B5" TargetMode="External"/><Relationship Id="rId3" Type="http://schemas.openxmlformats.org/officeDocument/2006/relationships/hyperlink" Target="https://ru.wikipedia.org/wiki/%D0%92%D0%BE%D1%81%D1%82%D0%BE%D1%87%D0%BD%D1%8B%D0%B5_%D1%81%D0%BB%D0%B0%D0%B2%D1%8F%D0%BD%D0%B5" TargetMode="External"/><Relationship Id="rId21" Type="http://schemas.openxmlformats.org/officeDocument/2006/relationships/hyperlink" Target="https://ru.wikipedia.org/wiki/%D0%9B%D0%B5%D0%BF%D1%91%D1%88%D0%BA%D0%B0" TargetMode="External"/><Relationship Id="rId7" Type="http://schemas.openxmlformats.org/officeDocument/2006/relationships/hyperlink" Target="https://ru.wikipedia.org/wiki/%D0%97%D0%B8%D0%BC%D0%B0" TargetMode="External"/><Relationship Id="rId12" Type="http://schemas.openxmlformats.org/officeDocument/2006/relationships/hyperlink" Target="https://ru.wikipedia.org/wiki/%D0%9C%D1%8F%D1%81%D0%BE%D0%BF%D1%83%D1%81%D1%82_%D0%B2_%D1%81%D0%BB%D0%B0%D0%B2%D1%8F%D0%BD%D1%81%D0%BA%D0%BE%D0%B9_%D1%82%D1%80%D0%B0%D0%B4%D0%B8%D1%86%D0%B8%D0%B8" TargetMode="External"/><Relationship Id="rId17" Type="http://schemas.openxmlformats.org/officeDocument/2006/relationships/hyperlink" Target="https://ru.wikipedia.org/wiki/%D0%9F%D0%B0%D1%81%D1%85%D0%B0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s://ru.wikipedia.org/wiki/%D0%A1%D0%B2%D1%8F%D1%82%D1%86%D1%8B" TargetMode="External"/><Relationship Id="rId20" Type="http://schemas.openxmlformats.org/officeDocument/2006/relationships/hyperlink" Target="https://ru.wikipedia.org/wiki/%D0%A0%D1%83%D1%81%D1%81%D0%BA%D0%B8%D0%B5_%D0%B1%D0%BB%D0%B8%D0%BD%D1%8B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9D%D0%B0%D1%80%D0%BE%D0%B4%D0%BD%D1%8B%D0%B9_%D0%BA%D0%B0%D0%BB%D0%B5%D0%BD%D0%B4%D0%B0%D1%80%D1%8C_%D0%B2%D0%BE%D1%81%D1%82%D0%BE%D1%87%D0%BD%D1%8B%D1%85_%D1%81%D0%BB%D0%B0%D0%B2%D1%8F%D0%BD" TargetMode="External"/><Relationship Id="rId11" Type="http://schemas.openxmlformats.org/officeDocument/2006/relationships/hyperlink" Target="https://ru.wikipedia.org/wiki/%D0%96%D0%B8%D1%80%D0%BD%D1%8B%D0%B9_%D0%B2%D1%82%D0%BE%D1%80%D0%BD%D0%B8%D0%BA" TargetMode="External"/><Relationship Id="rId24" Type="http://schemas.openxmlformats.org/officeDocument/2006/relationships/hyperlink" Target="https://ru.wikipedia.org/wiki/%D0%9A%D0%BE%D0%BB%D0%BE%D0%B4%D0%BA%D0%B0_(%D0%BE%D0%B1%D1%80%D1%8F%D0%B4)" TargetMode="External"/><Relationship Id="rId5" Type="http://schemas.openxmlformats.org/officeDocument/2006/relationships/hyperlink" Target="https://ru.wikipedia.org/wiki/%D0%A1%D0%BB%D0%B0%D0%B2%D1%8F%D0%BD%D1%81%D0%BA%D0%B0%D1%8F_%D0%BC%D0%B8%D1%84%D0%BE%D0%BB%D0%BE%D0%B3%D0%B8%D1%8F" TargetMode="External"/><Relationship Id="rId15" Type="http://schemas.openxmlformats.org/officeDocument/2006/relationships/hyperlink" Target="https://ru.wikipedia.org/wiki/%D0%9C%D1%8F%D1%81%D0%BE%D0%BF%D1%83%D1%81%D1%82" TargetMode="External"/><Relationship Id="rId23" Type="http://schemas.openxmlformats.org/officeDocument/2006/relationships/hyperlink" Target="https://ru.wikipedia.org/wiki/%D0%A1%D1%8B%D1%80%D0%BD%D0%B8%D0%BA%D0%B8" TargetMode="External"/><Relationship Id="rId10" Type="http://schemas.openxmlformats.org/officeDocument/2006/relationships/hyperlink" Target="https://ru.wikipedia.org/wiki/%D0%9A%D0%B0%D1%80%D0%BD%D0%B0%D0%B2%D0%B0%D0%BB" TargetMode="External"/><Relationship Id="rId19" Type="http://schemas.openxmlformats.org/officeDocument/2006/relationships/hyperlink" Target="https://ru.wikipedia.org/wiki/%D0%9D%D0%B0%D1%80%D0%BE%D0%B4%D0%BD%D1%8B%D0%B5_%D0%B3%D1%83%D0%BB%D1%8F%D0%BD%D1%8C%D1%8F" TargetMode="External"/><Relationship Id="rId4" Type="http://schemas.openxmlformats.org/officeDocument/2006/relationships/hyperlink" Target="https://ru.wikipedia.org/wiki/%D0%92%D0%B5%D0%BB%D0%B8%D0%BA%D0%B8%D0%B9_%D0%BF%D0%BE%D1%81%D1%82" TargetMode="External"/><Relationship Id="rId9" Type="http://schemas.openxmlformats.org/officeDocument/2006/relationships/hyperlink" Target="https://ru.wikipedia.org/wiki/%D0%9C%D1%8F%D1%81%D0%BE%D0%B5%D0%B4" TargetMode="External"/><Relationship Id="rId14" Type="http://schemas.openxmlformats.org/officeDocument/2006/relationships/hyperlink" Target="https://ru.wikipedia.org/wiki/%D0%A1%D1%8B%D1%80%D0%BD%D0%B0%D1%8F_%D1%81%D0%B5%D0%B4%D0%BC%D0%B8%D1%86%D0%B0" TargetMode="External"/><Relationship Id="rId22" Type="http://schemas.openxmlformats.org/officeDocument/2006/relationships/hyperlink" Target="https://ru.wikipedia.org/wiki/%D0%92%D0%B0%D1%80%D0%B5%D0%BD%D0%B8%D0%BA%D0%B8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image" Target="../media/image2.jpeg"/><Relationship Id="rId7" Type="http://schemas.openxmlformats.org/officeDocument/2006/relationships/image" Target="../media/image5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gif"/><Relationship Id="rId5" Type="http://schemas.openxmlformats.org/officeDocument/2006/relationships/image" Target="../media/image48.gif"/><Relationship Id="rId4" Type="http://schemas.openxmlformats.org/officeDocument/2006/relationships/image" Target="../media/image3.png"/><Relationship Id="rId9" Type="http://schemas.openxmlformats.org/officeDocument/2006/relationships/image" Target="../media/image5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ьная газета 2017-2018 год\file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1" y="-1142999"/>
            <a:ext cx="6857998" cy="9144000"/>
          </a:xfrm>
          <a:prstGeom prst="rect">
            <a:avLst/>
          </a:prstGeom>
          <a:noFill/>
        </p:spPr>
      </p:pic>
      <p:pic>
        <p:nvPicPr>
          <p:cNvPr id="1026" name="Picture 2" descr="D:\Школьная газета 2017-2018 год\file936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14356"/>
            <a:ext cx="7643866" cy="5429288"/>
          </a:xfrm>
          <a:prstGeom prst="rect">
            <a:avLst/>
          </a:prstGeom>
          <a:noFill/>
        </p:spPr>
      </p:pic>
      <p:pic>
        <p:nvPicPr>
          <p:cNvPr id="2051" name="Picture 3" descr="D:\Школьная газета 2017-2018 год\Картинки\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68887"/>
            <a:ext cx="928662" cy="1789113"/>
          </a:xfrm>
          <a:prstGeom prst="rect">
            <a:avLst/>
          </a:prstGeom>
          <a:noFill/>
        </p:spPr>
      </p:pic>
      <p:pic>
        <p:nvPicPr>
          <p:cNvPr id="5" name="Picture 2" descr="E:\Школьная газета 2017-2018 год\Зима\SAM_8360.JPG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857364"/>
            <a:ext cx="314166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57290" y="714356"/>
            <a:ext cx="6286500" cy="40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ea typeface="Aharoni"/>
                <a:cs typeface="Times New Roman" pitchFamily="18" charset="0"/>
              </a:rPr>
              <a:t>ГАЗЕТА ГУ «ЖОЛЫМБЕТСКАЯ  СРЕДНЯЯ ШКОЛА  №1»</a:t>
            </a:r>
            <a:br>
              <a:rPr lang="ru-RU" sz="1600" b="1">
                <a:solidFill>
                  <a:srgbClr val="FF0000"/>
                </a:solidFill>
                <a:latin typeface="Times New Roman" pitchFamily="18" charset="0"/>
                <a:ea typeface="Aharoni"/>
                <a:cs typeface="Times New Roman" pitchFamily="18" charset="0"/>
              </a:rPr>
            </a:br>
            <a:endParaRPr lang="ru-RU" sz="1600" b="1">
              <a:solidFill>
                <a:srgbClr val="FF0000"/>
              </a:solidFill>
              <a:latin typeface="Times New Roman" pitchFamily="18" charset="0"/>
              <a:ea typeface="Aharon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285860"/>
            <a:ext cx="6715125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763" indent="42863" algn="ctr">
              <a:lnSpc>
                <a:spcPct val="80000"/>
              </a:lnSpc>
              <a:defRPr/>
            </a:pPr>
            <a:r>
              <a:rPr lang="ru-RU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ШКОЛЬНАЯ ЖИЗНЬ</a:t>
            </a: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6072198" y="1857364"/>
            <a:ext cx="212513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Февраль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 год  </a:t>
            </a: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785786" y="2428868"/>
            <a:ext cx="4714908" cy="2677656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 номера:</a:t>
            </a:r>
          </a:p>
          <a:p>
            <a:pPr>
              <a:defRPr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Реализация программы </a:t>
            </a:r>
            <a:r>
              <a:rPr lang="kk-KZ" sz="14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Рухани </a:t>
            </a:r>
            <a:r>
              <a:rPr lang="kk-KZ" sz="14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жаңғыру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       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2-5 </a:t>
            </a:r>
            <a:r>
              <a:rPr lang="ru-RU" sz="1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</a:p>
          <a:p>
            <a:pPr>
              <a:defRPr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«29 годовщина вывода войск из Афганистана» </a:t>
            </a:r>
            <a:r>
              <a:rPr lang="kk-KZ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6-8 </a:t>
            </a:r>
            <a:r>
              <a:rPr lang="kk-KZ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Казахстан – территория доброты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9-10 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4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Профориентационные  </a:t>
            </a:r>
            <a:r>
              <a:rPr lang="kk-KZ" sz="14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мероприятия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11-13 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стр. 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Русская литература 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Казахстана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                14-16 </a:t>
            </a:r>
            <a:r>
              <a:rPr lang="ru-RU" sz="1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стр.                                                                       </a:t>
            </a:r>
          </a:p>
          <a:p>
            <a:pPr>
              <a:defRPr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Неделя психологии и здоровья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                     17-18 </a:t>
            </a:r>
            <a:r>
              <a:rPr lang="ru-RU" sz="1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</a:p>
          <a:p>
            <a:pPr>
              <a:defRPr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Встреча с жителями п.Жолымбет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19-20 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«Мы за здоровый образ жизни»                       21-24 стр.                                           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знаете ли вы?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                                                  25 </a:t>
            </a:r>
            <a:r>
              <a:rPr lang="ru-RU" sz="1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</a:p>
          <a:p>
            <a:pPr>
              <a:defRPr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Узкая масленица – Широкая масленица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  26-27 стр.                               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Страница </a:t>
            </a:r>
            <a:r>
              <a:rPr lang="ru-RU" sz="1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редактора                                     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28 </a:t>
            </a:r>
            <a:r>
              <a:rPr lang="ru-RU" sz="1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ьная газета 2017-2018 год\file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1" y="-1142999"/>
            <a:ext cx="6857998" cy="9144000"/>
          </a:xfrm>
          <a:prstGeom prst="rect">
            <a:avLst/>
          </a:prstGeom>
          <a:noFill/>
        </p:spPr>
      </p:pic>
      <p:pic>
        <p:nvPicPr>
          <p:cNvPr id="1026" name="Picture 2" descr="D:\Школьная газета 2017-2018 год\file936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14356"/>
            <a:ext cx="7643866" cy="5429288"/>
          </a:xfrm>
          <a:prstGeom prst="rect">
            <a:avLst/>
          </a:prstGeom>
          <a:noFill/>
        </p:spPr>
      </p:pic>
      <p:pic>
        <p:nvPicPr>
          <p:cNvPr id="2051" name="Picture 3" descr="D:\Школьная газета 2017-2018 год\Картинки\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68887"/>
            <a:ext cx="928662" cy="1789113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14546" y="1142984"/>
            <a:ext cx="3286148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Фоторепортаж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Documents and Settings\Admin\Мои документы\Фото 2016-2017 год\День семьи\SAM_3783.JPG"/>
          <p:cNvPicPr preferRelativeResize="0"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785926"/>
            <a:ext cx="252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Мои документы\Фото 2016-2017 год\День семьи\SAM_3795.JPG"/>
          <p:cNvPicPr preferRelativeResize="0"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2000240"/>
            <a:ext cx="252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Мои документы\Фото 2016-2017 год\Хамидулина С.М.Батищева Д.А\SAM_4406.JPG"/>
          <p:cNvPicPr preferRelativeResize="0"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2143116"/>
            <a:ext cx="252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Мои документы\Фото 2016-2017 год\День семьи\SAM_3786.JPG"/>
          <p:cNvPicPr preferRelativeResize="0"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3714752"/>
            <a:ext cx="252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Мои документы\Фото 2016-2017 год\РРК\SAM_3812.JPG"/>
          <p:cNvPicPr preferRelativeResize="0"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3929066"/>
            <a:ext cx="252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D:\Школьная газета 2017-2018 год\Картинки\images (2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388" y="4071942"/>
            <a:ext cx="1785950" cy="1733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ьная газета 2017-2018 год\file936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57224" y="500042"/>
            <a:ext cx="542928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Профориентационные</a:t>
            </a:r>
            <a:r>
              <a:rPr kumimoji="0" lang="kk-KZ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мероприятия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программ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Рухани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жаңғыру»</a:t>
            </a: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571612"/>
            <a:ext cx="85725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соответствии с исполнением Плана мероприятий по реализации Государственной программы развития образования и науки Республики Казахстан на 2016 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 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2019 в ГУ «Жолымбетская средняя школа №1» разработан план мероприятий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ведется системная работа по 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предпрофильной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подготовки учащихся базового направления «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Саналы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Азамат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 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Профильное обучение рассматривается одним из инструментов повышения качества образования, реализации актуальных и перспективных потребностей личности, общества и государства. 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данных мероприятий - воспитание конкурентоспособной, прагматичной, сильной, ответственной, творческой личности, патриота своей Родины.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предпрофильной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подготовки:</a:t>
            </a: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-выявить интересы, склонности, способности учащихся, способствующие формированию системы компетенций;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-развить широкий спектр познавательных и профессиональных интересов, способствующих обеспечению успешности учащихся в будущей профессиональной деятельности;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оказать психолого-педагогическую помощь в приобретении представлений о жизненных, социальных ценностях, в том числе связанных с профессиональным становлением;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-сформировать способности принимать осознанное решение о выборе дальнейшего направления образования, пути получения профессии.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мероприятия ориентированы на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профориентационную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поддержку, выработку у школьников  профессионального самоопределения в условиях свободы выбора сферы деятельности, в соответствии с их возможностями, способностями и с учетом требований и перспектив развития рынка труда.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ьная газета 2017-2018 год\file936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1443841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и содержание работы направлены на учет специальных, познавательных способностей, интересов и склонностей учащихся, создание условий для их профессиональной ориентации, подготовке к освоению программ профессионального образования,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популяризацию и повышение интереса среди обучающихся к различным видам ремесел, профессий.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же  включает в себя ряд направлений педагогической деятельности: просвещение, пропаганду, диагностику, консультацию. 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2857496"/>
          <a:ext cx="8358247" cy="2576322"/>
        </p:xfrm>
        <a:graphic>
          <a:graphicData uri="http://schemas.openxmlformats.org/drawingml/2006/table">
            <a:tbl>
              <a:tblPr/>
              <a:tblGrid>
                <a:gridCol w="231902"/>
                <a:gridCol w="1157874"/>
                <a:gridCol w="1896372"/>
                <a:gridCol w="1071570"/>
                <a:gridCol w="1785950"/>
                <a:gridCol w="857256"/>
                <a:gridCol w="1357323"/>
              </a:tblGrid>
              <a:tr h="1051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организации</a:t>
                      </a: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мероприятия,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Дни профориентации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рамках программ</a:t>
                      </a:r>
                      <a:r>
                        <a:rPr lang="kk-KZ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ы</a:t>
                      </a: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</a:t>
                      </a:r>
                      <a:r>
                        <a:rPr lang="ru-RU" sz="9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Рухани</a:t>
                      </a: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kk-KZ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жаңғыру» исполнение подпроекта «Мир профессий»</a:t>
                      </a:r>
                      <a:endParaRPr lang="ru-RU" sz="9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Сроки проведения, место проведения</a:t>
                      </a: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Участники мероприятия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(учащиеся школ, колледжей; приглашенные: социальные партнеры, родители, общественные организации, представители СМИ, другие организации образования и т.д)</a:t>
                      </a: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Охват обучающихся, человек</a:t>
                      </a: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Результативность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(освещение в СМИ, социальных сетях;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информация на стендах, фото-видео информация</a:t>
                      </a: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ГУ «Жолымбетская средняя школа №1»</a:t>
                      </a: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День профориентации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«Выбираем свой путь»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Круглые столы: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«Профессия моя - гордость моя»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Классные часы: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«Все профессии важны»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Родительские собрания: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«Профессиональное образование»</a:t>
                      </a: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15.01. – 12.02.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Учебные кабинеты, актовый зал</a:t>
                      </a: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8 - 11 классы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(администрация школы)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– 7 классы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(классные руководители)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– 4 классы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(классные руководители)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– 11 классы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(родительская общественность)</a:t>
                      </a: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Школьный сайт, стенды, газета «Вести», </a:t>
                      </a:r>
                      <a:r>
                        <a:rPr lang="ru-RU" sz="9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facebook</a:t>
                      </a: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410</a:t>
                      </a: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62" marR="42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7158" y="5572140"/>
            <a:ext cx="83582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ходе всех мероприятий обеспечивается переход от установки на приобретение знаний к овладению систематизированными представлениями о мире, обществе и человеке, умению и стремлению самостоятельно и творчески их использовать, расширять и углублять.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ьная газета 2017-2018 год\file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1" y="-1142999"/>
            <a:ext cx="6857998" cy="9144000"/>
          </a:xfrm>
          <a:prstGeom prst="rect">
            <a:avLst/>
          </a:prstGeom>
          <a:noFill/>
        </p:spPr>
      </p:pic>
      <p:pic>
        <p:nvPicPr>
          <p:cNvPr id="1026" name="Picture 2" descr="D:\Школьная газета 2017-2018 год\file936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14356"/>
            <a:ext cx="7643866" cy="5429288"/>
          </a:xfrm>
          <a:prstGeom prst="rect">
            <a:avLst/>
          </a:prstGeom>
          <a:noFill/>
        </p:spPr>
      </p:pic>
      <p:pic>
        <p:nvPicPr>
          <p:cNvPr id="2051" name="Picture 3" descr="D:\Школьная газета 2017-2018 год\Картинки\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68887"/>
            <a:ext cx="928662" cy="1789113"/>
          </a:xfrm>
          <a:prstGeom prst="rect">
            <a:avLst/>
          </a:prstGeom>
          <a:noFill/>
        </p:spPr>
      </p:pic>
      <p:pic>
        <p:nvPicPr>
          <p:cNvPr id="47106" name="Picture 2" descr="C:\Documents and Settings\Admin\Мои документы\Фотоархив\Фото 2016-2017 год\Стенды, уголки\SAM_4306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928670"/>
            <a:ext cx="750099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ьная газета 2017-2018 год\file936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2910" y="357166"/>
            <a:ext cx="542928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Русская литература Казахстана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214422"/>
            <a:ext cx="8429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привлечение внимания общества к литературе и чтению, стимулирование интереса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казахстанцев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печатному слову, к книгам.</a:t>
            </a:r>
          </a:p>
          <a:p>
            <a:pPr indent="361950"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Одна из ключевых задач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привить новому поколению вкус к правильному чтению, содействовать этому непростому и многолетнему процессу.</a:t>
            </a:r>
          </a:p>
          <a:p>
            <a:pPr indent="361950"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должны вернуться к семейному чтению: к моде на обсуждение в семье прочитанного материала, к коллективному чтению книг вслух. «Проникновение чтения в семью» — это очень важно и необходимо. </a:t>
            </a:r>
          </a:p>
          <a:p>
            <a:pPr indent="361950"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человек не стремится всеми силами души к неустанному обновлению, к знаниям, к улучшению самого себя, то жизнь его становится намного беднее.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286124"/>
            <a:ext cx="835824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современном литературном процессе Казахстана жанровые границы размываются, и именно на стыке жанров документальной прозы, воспоминаний, мемуаров рождаются, как правило, интересные вещи. </a:t>
            </a:r>
          </a:p>
          <a:p>
            <a:pPr indent="361950"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Роман исторический («Лобное место» Николая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Корсунова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роман-эссе («Эффект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неприсутствия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Константина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Гайворонского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эссе («Не надо грустить, господа офицеры…» Владислава Владимирова), дневник («Дневник» Геннадия Доронина), фантастическая повесть («Свет земной» Геннадия Доронина), повесть в рассказах («Великие скитания» Надежды Черновой), филологическая проза («Пролётная птица» Веры Савельевой), произведения Николая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Верёвочкина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Ольги Марк, Виктора Мосолова и многих других. </a:t>
            </a:r>
          </a:p>
          <a:p>
            <a:pPr indent="361950"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Широко известно поэтическое творчество Валерия Михайлова, Владимира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Гундарева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Надежды Черновой, Любови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Шашковой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т.д.</a:t>
            </a:r>
          </a:p>
          <a:p>
            <a:pPr indent="361950"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ьная газета 2017-2018 год\file936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im4.asset.yvimg.kz/userimages/frozenking/p5XGRvyGAQ7Cn89rSWL34hPh95lOtz.png"/>
          <p:cNvPicPr preferRelativeResize="0"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252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488" y="857232"/>
            <a:ext cx="585791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5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Нельзя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упомянуть в списке современных казахстанских прозаиках известного публициста и автора множества литературных переводов с казахского языка. Этнического немца Герольда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Бельгера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даже называли "последним казахом", а его книги - трогательные воспоминания о детстве, заметки о культуре двух народов, об истории и трудностях жизни - написаны живо, без ложного притворства и красивых высокопарных метафор, показывая жизнь такой, какой он ее видел - без прикрас.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5720" y="4000504"/>
            <a:ext cx="585791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5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сказал, что писать хорошие книги могут только писатели? Михаил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Зельцер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известнейший в Казахстане врач-эндокринолог, а книги пишет в качестве хобби (должна сказать, весьма интересные - отрывки воспоминаний, мысли, дневниковые заметки заставили меня проторчать у полок порядка получаса). На мой взгляд, всегда (ну или почти всегда) интересно посмотреть на мир глазами другого человека, будто бы взглянуть со стороны, а особенно занятно - когда "другой человек" не является опытным писателем со специальным образованием - тогда слог получается проще и понятнее, а внутренние монологи будто бы непринужденнее.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im5.asset.yvimg.kz/userimages/frozenking/NPetJ0eL28Rbf7d69tU6yHcRpf5k0J.png"/>
          <p:cNvPicPr preferRelativeResize="0"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143380"/>
            <a:ext cx="252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42910" y="2928934"/>
            <a:ext cx="792961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«Язык наших мыслей и наших эмоций — это наше самое  ценное достояние.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Многоязычие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является нашим союзником в деле обеспечения качественного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 для  всех, содействия социальной интеграции и борьбы против дискриминации».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ьная газета 2017-2018 год\file936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im4.asset.yvimg.kz/userimages/frozenking/ezmxFm8VV31RB6zzzRgch7IrNfYsf2.png"/>
          <p:cNvPicPr preferRelativeResize="0"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143380"/>
            <a:ext cx="252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57158" y="4071942"/>
            <a:ext cx="585791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5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Роман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Азизы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Абдраимовой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"Однажды в Астане" - хороший пример книги о людях, связанных одним городом и не особо счастливых на своем месте, о трудностях, о жизненных принципах, о нелегком выборе, но тем не менее, он не требует много сил для чтения и обдумывания. Книга вообще нацелена на широкую аудиторию, что немаловажно именно для нашего литературного общества, 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Азиза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Абдраимова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достойна внимания еще и потому, что пишет книги для масс, такую "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поп-литературу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", которая может быть интересна в качестве легкого, но увлекательного чтива после тяжелого рабочего дня.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im6.asset.yvimg.kz/userimages/frozenking/IVM06FCeR6M51Lg40S79DEG5KQYk6V.png"/>
          <p:cNvPicPr preferRelativeResize="0"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857232"/>
            <a:ext cx="252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928926" y="857232"/>
            <a:ext cx="564360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5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Книга «Когда «Мерло» теряет вкус» вошла в список лучших книг 2014 года от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IBookYou.kz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чем меня и заинтересовала. Я бы назвала это даже детектив-драма, с закрученным сюжетом и неожиданными поворотами. Тем не менее, в книге хватает и размышлений героя на самые разные темы. Я бы взяла такую книгу в поезд или вообще в дорогу - когда ты предоставлен сам себе, есть время и на рассуждения, и на то, чтобы насладиться перипетиями сюжета. Рекомендовано любителям детективов и книг с непредсказуемым сюжетом.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786058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Яркие представители казахской русскоязычной литературы предпринимают попытки осмысления художественными средствами новой действительности, воссоздают картины истории, далёкой (трагическая судьба военнопленных в годы Великой Отечественной войны и послевоенные десятилетия) и не столь отдалённой, в том числе героические и трагические страницы афганской войны. Творчество крупных мастеров Казахстана получило широкое признание далеко за пределами родины – в США, России, Канаде и т.д. </a:t>
            </a:r>
          </a:p>
          <a:p>
            <a:pPr indent="361950"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ьная газета 2017-2018 год\file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1" y="-1142999"/>
            <a:ext cx="6857998" cy="9144000"/>
          </a:xfrm>
          <a:prstGeom prst="rect">
            <a:avLst/>
          </a:prstGeom>
          <a:noFill/>
        </p:spPr>
      </p:pic>
      <p:pic>
        <p:nvPicPr>
          <p:cNvPr id="1026" name="Picture 2" descr="D:\Школьная газета 2017-2018 год\file936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14356"/>
            <a:ext cx="7643866" cy="5429288"/>
          </a:xfrm>
          <a:prstGeom prst="rect">
            <a:avLst/>
          </a:prstGeom>
          <a:noFill/>
        </p:spPr>
      </p:pic>
      <p:pic>
        <p:nvPicPr>
          <p:cNvPr id="2051" name="Picture 3" descr="D:\Школьная газета 2017-2018 год\Картинки\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68887"/>
            <a:ext cx="928662" cy="1789113"/>
          </a:xfrm>
          <a:prstGeom prst="rect">
            <a:avLst/>
          </a:prstGeom>
          <a:noFill/>
        </p:spPr>
      </p:pic>
      <p:pic>
        <p:nvPicPr>
          <p:cNvPr id="20481" name="Picture 1" descr="D:\Школьная газета 2017-2018 год\Новая папка\img_img_additions_1_757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928670"/>
            <a:ext cx="7286676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ьная газета 2017-2018 год\file936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5720" y="571480"/>
            <a:ext cx="7500990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«Нравственные уроки моей семьи»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14287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Нравственность-это разум сердца..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 Гейне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928802"/>
            <a:ext cx="83582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buFont typeface="Wingdings" pitchFamily="2" charset="2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Семья – главный институт воспитания. То, что ребенок в детские годы приобретает в семье, он сохраняет в течение всей последующей жизни. В семье закладываются основы личности ребенка.</a:t>
            </a:r>
          </a:p>
          <a:p>
            <a:pPr indent="355600" algn="just">
              <a:buFont typeface="Wingdings" pitchFamily="2" charset="2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 поступлению в школу ребенок уже более чем наполовину сформирован как личность. Семейные традиции, моральные принципы, педагогическое мастерство родителей являются необходимыми условиями формирования нравственных убеждений ребенка.</a:t>
            </a:r>
          </a:p>
          <a:p>
            <a:pPr indent="355600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В.А. Сухомлинский писал «Отец и мать – величайшие авторитеты для ребенка. Существует глубокая связь поколений. Ребенок – одно из звеньев тянущейся в века цепочки, и обрыв ее – тягчайшая трагедия, которая неизбежно приводит к распаду нравственных начал».</a:t>
            </a: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же представляет собой нравственное воспитание?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Это постепенное обогащение знаниями, умениями, опытом.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Это развитие ума.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Формирование отношения к добру и злу.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-Формирование таких качеств личности, как идейность, гуманизм, гражданственность, ответственность, трудолюбие, благородство и умение управлять собой.</a:t>
            </a:r>
          </a:p>
          <a:p>
            <a:endParaRPr lang="ru-RU" sz="1400" dirty="0" smtClean="0"/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Необходимо: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Воспитывать чувства.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Регулярно трудиться в присутствии ребенка.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Исключить прибавочные раздражители из жизни ребенка.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Оградить ребенка от контакта с безнравственными людьми.</a:t>
            </a: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ьная газета 2017-2018 год\file936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2910" y="571480"/>
            <a:ext cx="642942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Встреча с жителями п.Жолымбет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643050"/>
            <a:ext cx="85011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25 января на базе нашей школы состоялась встреча с жителями п.Жолымбет. </a:t>
            </a:r>
          </a:p>
          <a:p>
            <a:pPr lvl="0" indent="355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Аким района Г.А.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Садвокасова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озвучила основные итоги о проделанной работе и задачи стоящие перед районом на ближайшую перспективу «Исполняя поручение Главы государства по обеспечению социально-экономического развития и повышению благосостояния жителей региона, удалось добиться положительных результатов во всех отраслях экономики. Развитие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Шортандинского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района в 2017 году в целом характеризовалось стабилизацией и последовательным ростом всех звеньев социально-экономической системы района». </a:t>
            </a:r>
          </a:p>
          <a:p>
            <a:pPr lvl="0" indent="355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Аким п.Жолымбет Е.У.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Ауезханов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представил отчет развитии поселка «В поселке активно развивается культура самодеятельного народного творчества, для развития здорового образа жизни и активизации спортивно-массовой работы функционируют спортивные секции, особое внимание уделяется благоустройству и озеленению, ремонту дорог, объектам соцкультбыта», ознакомил жителей с дальнейшими планами развития поселка  </a:t>
            </a:r>
          </a:p>
          <a:p>
            <a:pPr lvl="0" indent="355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Также выступили с отчетами терапевт ЖВА Песков П.Н..</a:t>
            </a:r>
          </a:p>
          <a:p>
            <a:pPr lvl="0" indent="355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Подводя итоги о проделанной работе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аким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района Г.А.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Садвокасова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сказала «Итоги работы подтверждают динамичность развития. Этим заложена хорошая основа для будущей работы по реализации краткосрочных и стратегических задач. От их своевременного и качественного решения зависит комфорт и благополучие каждого жителя. Уверена, что наша с вами общая заинтересованность, любовь к малой Родине позволит достойно справиться со всеми стоящими перед нами задачами».</a:t>
            </a:r>
          </a:p>
          <a:p>
            <a:pPr lvl="0" indent="355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ьная газета 2017-2018 год\file936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643050"/>
            <a:ext cx="8572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Одним из направлений модернизации общественного сознания является, работа по формированию чувства патриотизма. Патриотизм начинается с любви к своей земле, к своему аулу, городу, с малой родины.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целью реализации Подпрограммы «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рбие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б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ілі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м» по направлению «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Өл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кетану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в ГУ «Жолымбетская средняя школа №1» организована работа научно-исследовательских проектов «История рудника Жолымбет» и «История моей школы». 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Задачами данных проектов является: привитие обучающимся интереса к изучению родного края и школы, приобретение ими знаний и навыков по реализации краеведческих проектов и формирование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проактивной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позиции к развитию малой родины.</a:t>
            </a:r>
          </a:p>
          <a:p>
            <a:pPr indent="355600"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Руководителем научно-исследовательского проекта «История рудника Жолымбет» назначена учитель истории Жунусова А.К., «История моей школы» учитель истории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Корниенко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О.А..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Руководителями и учащимися,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исследованны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данные вопросы, разработаны план работы, методы исследования. Составлены графики посещений библиотеки и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акимата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сбора статистических данных. Планируется сбор и изучение информации об истории и развитии рудника, школы, о жителях, внесших значительный вклад становлении нашего поселка.</a:t>
            </a:r>
          </a:p>
          <a:p>
            <a:pPr indent="355600"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Итогом работы станет защита исследовательских проектов, освещение результатов исследований на страницах районной газеты «Вести», на интернет- ресурсах, формировании книг «История рудника Жолымбет», «История моей школы», обновление фотографий в школьном музее, знакомство учащихся школы с данными исследованиями в виде презентаций.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57158" y="571480"/>
            <a:ext cx="6215106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еализация программы 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Рухани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ңғыру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ьная газета 2017-2018 год\file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1" y="-1142999"/>
            <a:ext cx="6857998" cy="9144000"/>
          </a:xfrm>
          <a:prstGeom prst="rect">
            <a:avLst/>
          </a:prstGeom>
          <a:noFill/>
        </p:spPr>
      </p:pic>
      <p:pic>
        <p:nvPicPr>
          <p:cNvPr id="1026" name="Picture 2" descr="D:\Школьная газета 2017-2018 год\file936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14356"/>
            <a:ext cx="7643866" cy="5429288"/>
          </a:xfrm>
          <a:prstGeom prst="rect">
            <a:avLst/>
          </a:prstGeom>
          <a:noFill/>
        </p:spPr>
      </p:pic>
      <p:pic>
        <p:nvPicPr>
          <p:cNvPr id="2051" name="Picture 3" descr="D:\Школьная газета 2017-2018 год\Картинки\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68887"/>
            <a:ext cx="928662" cy="1789113"/>
          </a:xfrm>
          <a:prstGeom prst="rect">
            <a:avLst/>
          </a:prstGeom>
          <a:noFill/>
        </p:spPr>
      </p:pic>
      <p:pic>
        <p:nvPicPr>
          <p:cNvPr id="43010" name="Picture 2" descr="C:\Documents and Settings\Admin\Мои документы\Фотоархив\Фото 2017-2018 год\фото сход\SAM_9020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643050"/>
            <a:ext cx="2520000" cy="1800000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43042" y="1071546"/>
            <a:ext cx="3286148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Фоторепортаж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3" descr="C:\Documents and Settings\Admin\Мои документы\Фотоархив\Фото 2017-2018 год\фото сход\SAM_9026.JPG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1857364"/>
            <a:ext cx="2520000" cy="1800000"/>
          </a:xfrm>
          <a:prstGeom prst="rect">
            <a:avLst/>
          </a:prstGeom>
          <a:noFill/>
        </p:spPr>
      </p:pic>
      <p:pic>
        <p:nvPicPr>
          <p:cNvPr id="43012" name="Picture 4" descr="C:\Documents and Settings\Admin\Мои документы\Фотоархив\Фото 2017-2018 год\фото сход\SAM_9029.JPG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2143116"/>
            <a:ext cx="2520000" cy="1800000"/>
          </a:xfrm>
          <a:prstGeom prst="rect">
            <a:avLst/>
          </a:prstGeom>
          <a:noFill/>
        </p:spPr>
      </p:pic>
      <p:pic>
        <p:nvPicPr>
          <p:cNvPr id="43013" name="Picture 5" descr="C:\Documents and Settings\Admin\Мои документы\Фотоархив\Фото 2017-2018 год\фото сход\SAM_9042.JPG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3786190"/>
            <a:ext cx="2520000" cy="1800000"/>
          </a:xfrm>
          <a:prstGeom prst="rect">
            <a:avLst/>
          </a:prstGeom>
          <a:noFill/>
        </p:spPr>
      </p:pic>
      <p:pic>
        <p:nvPicPr>
          <p:cNvPr id="43014" name="Picture 6" descr="C:\Documents and Settings\Admin\Мои документы\Фотоархив\Фото 2017-2018 год\фото сход\SAM_9044.JPG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3929066"/>
            <a:ext cx="2520000" cy="1800000"/>
          </a:xfrm>
          <a:prstGeom prst="rect">
            <a:avLst/>
          </a:prstGeom>
          <a:noFill/>
        </p:spPr>
      </p:pic>
      <p:pic>
        <p:nvPicPr>
          <p:cNvPr id="43016" name="Picture 8" descr="D:\Школьная газета 2017-2018 год\Картинки\7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3702" y="4143380"/>
            <a:ext cx="1428752" cy="1428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ьная газета 2017-2018 год\file936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57224" y="500042"/>
            <a:ext cx="542928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за здоровый образ жизни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программ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Рухани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жаңғыру»</a:t>
            </a: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Admin\Мои документы\Оформление\Брошюры, листовки\file1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8501121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ьная газета 2017-2018 год\file936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214422"/>
            <a:ext cx="835824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5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 — один из важнейших компонентов человеческого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благополучия, счастья, одно из неотъемлемых прав человека, одно из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условий успешного социального и экономического развития любой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страны. Именно здоровье людей должно служить главной «визитной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карточкой» страны. Если мы не будем, заботься о своем здоровье, —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 нас не будет будущего. Будущие нашей страны — счастливые дети. </a:t>
            </a:r>
            <a:endParaRPr kumimoji="0" lang="ru-RU" sz="14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Лучший способ сделать детей счастливыми — сделать их здоровыми!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Поэтому важно с раннего детства прививать навыки здорового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образа жизни. Как отмечено в Национальной образовательной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инициативе, «если у молодёжи появится  привычка к занятиям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спортом, будут решены и такие острые проблемы, как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наркомания, алкоголизм, детская безнадзорность».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Человека можно считать здоровым, если для него характерно  стабильное позитивное мироощущение, и он способен реализовать свой  потенциал роста и самовыражения и внести вклад в развитие общества.</a:t>
            </a:r>
            <a:r>
              <a:rPr lang="ru-RU" sz="1400" b="1" dirty="0" smtClean="0"/>
              <a:t> </a:t>
            </a: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Основная задача современной школы — «пробудить в детях желание заботиться о своём здоровье, основанное на их заинтересованности  в учёбе, выборе курсов, адекватных индивидуальным интересам и склонностям. Насыщенная, интересная и увлекательная школьная жизнь является важнейшим условием сохранения и укрепления здоровья». 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D:\Школьная газета 2017-2018 год\Картинки\16.10.17-din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000108"/>
            <a:ext cx="214314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ьная газета 2017-2018 год\file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1" y="-1142999"/>
            <a:ext cx="6857998" cy="9144000"/>
          </a:xfrm>
          <a:prstGeom prst="rect">
            <a:avLst/>
          </a:prstGeom>
          <a:noFill/>
        </p:spPr>
      </p:pic>
      <p:pic>
        <p:nvPicPr>
          <p:cNvPr id="1026" name="Picture 2" descr="D:\Школьная газета 2017-2018 год\file936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14356"/>
            <a:ext cx="7643866" cy="5429288"/>
          </a:xfrm>
          <a:prstGeom prst="rect">
            <a:avLst/>
          </a:prstGeom>
          <a:noFill/>
        </p:spPr>
      </p:pic>
      <p:pic>
        <p:nvPicPr>
          <p:cNvPr id="2051" name="Picture 3" descr="D:\Школьная газета 2017-2018 год\Картинки\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68887"/>
            <a:ext cx="928662" cy="1789113"/>
          </a:xfrm>
          <a:prstGeom prst="rect">
            <a:avLst/>
          </a:prstGeom>
          <a:noFill/>
        </p:spPr>
      </p:pic>
      <p:pic>
        <p:nvPicPr>
          <p:cNvPr id="2" name="Picture 2" descr="C:\Documents and Settings\Admin\Мои документы\Оформление\Брошюры, листовки\file3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714357"/>
            <a:ext cx="7643866" cy="5429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ьная газета 2017-2018 год\file936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2" name="Picture 2" descr="C:\Documents and Settings\Admin\Мои документы\Фотоархив\Фото 2017-2018 год\Спорт\SAM_9359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2520000" cy="1800000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14414" y="571480"/>
            <a:ext cx="3286148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Фоторепортаж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3" descr="C:\Documents and Settings\Admin\Мои документы\Фотоархив\Фото 2017-2018 год\Спорт\SAM_9368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643050"/>
            <a:ext cx="2520000" cy="1800000"/>
          </a:xfrm>
          <a:prstGeom prst="rect">
            <a:avLst/>
          </a:prstGeom>
          <a:noFill/>
        </p:spPr>
      </p:pic>
      <p:pic>
        <p:nvPicPr>
          <p:cNvPr id="40964" name="Picture 4" descr="C:\Documents and Settings\Admin\Мои документы\Фотоархив\Фото 2017-2018 год\Спорт\SAM_9371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857232"/>
            <a:ext cx="2520000" cy="1800000"/>
          </a:xfrm>
          <a:prstGeom prst="rect">
            <a:avLst/>
          </a:prstGeom>
          <a:noFill/>
        </p:spPr>
      </p:pic>
      <p:pic>
        <p:nvPicPr>
          <p:cNvPr id="40965" name="Picture 5" descr="C:\Documents and Settings\Admin\Мои документы\Фотоархив\Фото 2017-2018 год\Спорт\SAM_9379.JPG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357562"/>
            <a:ext cx="2520000" cy="1800000"/>
          </a:xfrm>
          <a:prstGeom prst="rect">
            <a:avLst/>
          </a:prstGeom>
          <a:noFill/>
        </p:spPr>
      </p:pic>
      <p:pic>
        <p:nvPicPr>
          <p:cNvPr id="40966" name="Picture 6" descr="C:\Documents and Settings\Admin\Мои документы\Фотоархив\Фото 2017-2018 год\Спорт\SAM_9381.JPG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4214818"/>
            <a:ext cx="2520000" cy="1800000"/>
          </a:xfrm>
          <a:prstGeom prst="rect">
            <a:avLst/>
          </a:prstGeom>
          <a:noFill/>
        </p:spPr>
      </p:pic>
      <p:pic>
        <p:nvPicPr>
          <p:cNvPr id="40967" name="Picture 7" descr="C:\Documents and Settings\Admin\Мои документы\Фотоархив\Фото 2017-2018 год\Спорт\SAM_9360.JPG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2714620"/>
            <a:ext cx="2520000" cy="1800000"/>
          </a:xfrm>
          <a:prstGeom prst="rect">
            <a:avLst/>
          </a:prstGeom>
          <a:noFill/>
        </p:spPr>
      </p:pic>
      <p:pic>
        <p:nvPicPr>
          <p:cNvPr id="40968" name="Picture 8" descr="C:\Documents and Settings\Admin\Мои документы\Фотоархив\Фото 2017-2018 год\Спорт\SAM_9367.JPG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8" y="4572008"/>
            <a:ext cx="2520000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ьная газета 2017-2018 год\file936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Admin\Мои документы\Оформление\Брошюры, листовки\file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7643866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ьная газета 2017-2018 год\file936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285860"/>
            <a:ext cx="828680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Ма́сленица</a:t>
            </a:r>
            <a:r>
              <a:rPr lang="ru-RU" sz="1400" b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 </a:t>
            </a:r>
            <a:r>
              <a:rPr lang="ru-RU" sz="1400" b="1" dirty="0" smtClean="0">
                <a:solidFill>
                  <a:srgbClr val="0B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Восточные славяне"/>
              </a:rPr>
              <a:t>восточнославянский</a:t>
            </a:r>
            <a:r>
              <a:rPr lang="ru-RU" sz="1400" b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традиционный праздник, отмечаемый в течение недели перед </a:t>
            </a:r>
            <a:r>
              <a:rPr lang="ru-RU" sz="1400" b="1" dirty="0" smtClean="0">
                <a:solidFill>
                  <a:srgbClr val="0B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Великий пост"/>
              </a:rPr>
              <a:t>Великим постом</a:t>
            </a:r>
            <a:r>
              <a:rPr lang="ru-RU" sz="1400" b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сохранивший в своей обрядности ряд элементов </a:t>
            </a:r>
            <a:r>
              <a:rPr lang="ru-RU" sz="1400" b="1" dirty="0" smtClean="0">
                <a:solidFill>
                  <a:srgbClr val="0B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Славянская мифология"/>
              </a:rPr>
              <a:t>славянской мифологии</a:t>
            </a:r>
            <a:r>
              <a:rPr lang="ru-RU" sz="1400" b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 </a:t>
            </a:r>
            <a:r>
              <a:rPr lang="ru-RU" sz="1400" b="1" dirty="0" smtClean="0">
                <a:solidFill>
                  <a:srgbClr val="0B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tooltip="Народный календарь восточных славян"/>
              </a:rPr>
              <a:t>народном календаре восточных славян</a:t>
            </a:r>
            <a:r>
              <a:rPr lang="ru-RU" sz="1400" b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праздник маркирует границу </a:t>
            </a:r>
            <a:r>
              <a:rPr lang="ru-RU" sz="1400" b="1" dirty="0" smtClean="0">
                <a:solidFill>
                  <a:srgbClr val="0B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 tooltip="Зима"/>
              </a:rPr>
              <a:t>зимы</a:t>
            </a:r>
            <a:r>
              <a:rPr lang="ru-RU" sz="1400" b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 </a:t>
            </a:r>
            <a:r>
              <a:rPr lang="ru-RU" sz="1400" b="1" dirty="0" smtClean="0">
                <a:solidFill>
                  <a:srgbClr val="0B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 tooltip="Весна"/>
              </a:rPr>
              <a:t>весны</a:t>
            </a:r>
            <a:r>
              <a:rPr lang="ru-RU" sz="1400" b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также </a:t>
            </a:r>
            <a:r>
              <a:rPr lang="ru-RU" sz="1400" b="1" dirty="0" smtClean="0">
                <a:solidFill>
                  <a:srgbClr val="0B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 tooltip="Мясоед"/>
              </a:rPr>
              <a:t>Мясоеда</a:t>
            </a:r>
            <a:r>
              <a:rPr lang="ru-RU" sz="1400" b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 Великого поста. Аналог </a:t>
            </a:r>
            <a:r>
              <a:rPr lang="ru-RU" sz="1400" b="1" dirty="0" smtClean="0">
                <a:solidFill>
                  <a:srgbClr val="0B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 tooltip="Карнавал"/>
              </a:rPr>
              <a:t>карнавала</a:t>
            </a:r>
            <a:r>
              <a:rPr lang="ru-RU" sz="1400" b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 европейских странах. Масленица сродни «</a:t>
            </a:r>
            <a:r>
              <a:rPr lang="ru-RU" sz="1400" b="1" dirty="0" smtClean="0">
                <a:solidFill>
                  <a:srgbClr val="0B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 tooltip="Жирный вторник"/>
              </a:rPr>
              <a:t>жирному вторнику</a:t>
            </a:r>
            <a:r>
              <a:rPr lang="ru-RU" sz="1400" b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и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B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 tooltip="Мясопуст в славянской традиции"/>
              </a:rPr>
              <a:t>Мясопусту</a:t>
            </a:r>
            <a:r>
              <a:rPr lang="ru-RU" sz="1400" b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календаре </a:t>
            </a:r>
            <a:r>
              <a:rPr lang="ru-RU" sz="1400" b="1" dirty="0" smtClean="0">
                <a:solidFill>
                  <a:srgbClr val="0B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3" tooltip="Русская православная церковь"/>
              </a:rPr>
              <a:t>Русской православной церкви</a:t>
            </a:r>
            <a:r>
              <a:rPr lang="ru-RU" sz="1400" b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этот период называется </a:t>
            </a:r>
            <a:r>
              <a:rPr lang="ru-RU" sz="1400" b="1" dirty="0" smtClean="0">
                <a:solidFill>
                  <a:srgbClr val="0B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4" tooltip="Сырная седмица"/>
              </a:rPr>
              <a:t>Сырной седмицей</a:t>
            </a:r>
            <a:r>
              <a:rPr lang="ru-RU" sz="1400" b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Названия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B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5" tooltip="Мясопуст"/>
              </a:rPr>
              <a:t>Мясопуст</a:t>
            </a:r>
            <a:r>
              <a:rPr lang="ru-RU" sz="1400" b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Неделя мясопустная и </a:t>
            </a:r>
            <a:r>
              <a:rPr lang="ru-RU" sz="1400" b="1" dirty="0" smtClean="0">
                <a:solidFill>
                  <a:srgbClr val="0B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4" tooltip="Сырная седмица"/>
              </a:rPr>
              <a:t>Сырная неделя</a:t>
            </a:r>
            <a:r>
              <a:rPr lang="ru-RU" sz="1400" b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на Руси употреблялись только в </a:t>
            </a:r>
            <a:r>
              <a:rPr lang="ru-RU" sz="1400" b="1" dirty="0" smtClean="0">
                <a:solidFill>
                  <a:srgbClr val="0B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6" tooltip="Святцы"/>
              </a:rPr>
              <a:t>святцах</a:t>
            </a:r>
            <a:r>
              <a:rPr lang="ru-RU" sz="1400" b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как «церковные».</a:t>
            </a: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Дата Масленицы меняется каждый год в зависимости от даты празднования </a:t>
            </a:r>
            <a:r>
              <a:rPr lang="ru-RU" sz="1400" b="1" dirty="0" smtClean="0">
                <a:solidFill>
                  <a:srgbClr val="0B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7" tooltip="Пасха"/>
              </a:rPr>
              <a:t>Пасхи</a:t>
            </a:r>
            <a:r>
              <a:rPr lang="ru-RU" sz="1400" b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Главные традиционные атрибуты народного празднования Масленицы — </a:t>
            </a:r>
            <a:r>
              <a:rPr lang="ru-RU" sz="1400" b="1" dirty="0" smtClean="0">
                <a:solidFill>
                  <a:srgbClr val="0B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8" tooltip="Чучело обрядовое"/>
              </a:rPr>
              <a:t>чучело</a:t>
            </a:r>
            <a:r>
              <a:rPr lang="ru-RU" sz="1400" b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Масленицы, забавы, катание на санях, </a:t>
            </a:r>
            <a:r>
              <a:rPr lang="ru-RU" sz="1400" b="1" dirty="0" smtClean="0">
                <a:solidFill>
                  <a:srgbClr val="0B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9" tooltip="Народные гулянья"/>
              </a:rPr>
              <a:t>гулянья</a:t>
            </a:r>
            <a:r>
              <a:rPr lang="ru-RU" sz="1400" b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B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0" tooltip="Русские блины"/>
              </a:rPr>
              <a:t>блины</a:t>
            </a:r>
            <a:r>
              <a:rPr lang="ru-RU" sz="1400" b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 </a:t>
            </a:r>
            <a:r>
              <a:rPr lang="ru-RU" sz="1400" b="1" dirty="0" smtClean="0">
                <a:solidFill>
                  <a:srgbClr val="0B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1" tooltip="Лепёшка"/>
              </a:rPr>
              <a:t>лепёшки</a:t>
            </a:r>
            <a:r>
              <a:rPr lang="ru-RU" sz="1400" b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у белорусов и украинцев также </a:t>
            </a:r>
            <a:r>
              <a:rPr lang="ru-RU" sz="1400" b="1" dirty="0" smtClean="0">
                <a:solidFill>
                  <a:srgbClr val="0B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2" tooltip="Вареники"/>
              </a:rPr>
              <a:t>вареники</a:t>
            </a:r>
            <a:r>
              <a:rPr lang="ru-RU" sz="1400" b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lang="ru-RU" sz="1400" b="1" dirty="0" smtClean="0">
                <a:solidFill>
                  <a:srgbClr val="0B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3" tooltip="Сырники"/>
              </a:rPr>
              <a:t>сырники</a:t>
            </a:r>
            <a:r>
              <a:rPr lang="ru-RU" sz="1400" b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 </a:t>
            </a:r>
            <a:r>
              <a:rPr lang="ru-RU" sz="1400" b="1" dirty="0" smtClean="0">
                <a:solidFill>
                  <a:srgbClr val="0B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4" tooltip="Колодка (обряд)"/>
              </a:rPr>
              <a:t>колодка</a:t>
            </a:r>
            <a:r>
              <a:rPr lang="ru-RU" sz="1400" b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Вся неделя делится на два периода: Узкая Масленица и Широкая Масленица. Узкая Масленица — первые три дня: понедельник, вторник и среда, Широкая Масленица — это последние четыре дня: четверг, пятница, суббота и воскресенье. В первые три дня можно было заниматься хозяйственными работами, а с четверга все работы прекращались, и начиналась Широкая Масленица. В народе каждый день Масленицы имел своё название.</a:t>
            </a: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Понедельник — встреча</a:t>
            </a: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Вторник —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заигрыши</a:t>
            </a: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Среда — лакомка</a:t>
            </a: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Четверг — разгул</a:t>
            </a: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Пятница — тёщины вечёрки</a:t>
            </a: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Суббота —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золовкины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посиделки</a:t>
            </a: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Воскресенье — проводы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57224" y="571480"/>
            <a:ext cx="542928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Узкая масленица – Широкая масленица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ьная газета 2017-2018 год\file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1" y="-1142999"/>
            <a:ext cx="6857998" cy="9144000"/>
          </a:xfrm>
          <a:prstGeom prst="rect">
            <a:avLst/>
          </a:prstGeom>
          <a:noFill/>
        </p:spPr>
      </p:pic>
      <p:pic>
        <p:nvPicPr>
          <p:cNvPr id="1026" name="Picture 2" descr="D:\Школьная газета 2017-2018 год\file936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14356"/>
            <a:ext cx="7643866" cy="5429288"/>
          </a:xfrm>
          <a:prstGeom prst="rect">
            <a:avLst/>
          </a:prstGeom>
          <a:noFill/>
        </p:spPr>
      </p:pic>
      <p:pic>
        <p:nvPicPr>
          <p:cNvPr id="2051" name="Picture 3" descr="D:\Школьная газета 2017-2018 год\Картинки\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68887"/>
            <a:ext cx="928662" cy="1789113"/>
          </a:xfrm>
          <a:prstGeom prst="rect">
            <a:avLst/>
          </a:prstGeom>
          <a:noFill/>
        </p:spPr>
      </p:pic>
      <p:pic>
        <p:nvPicPr>
          <p:cNvPr id="6" name="Picture 2" descr="C:\Documents and Settings\Admin\Мои документы\Оформление\Брошюры, листовки\file1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714356"/>
            <a:ext cx="764386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ьная газета 2017-2018 год\file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1" y="-1142999"/>
            <a:ext cx="6857998" cy="9144000"/>
          </a:xfrm>
          <a:prstGeom prst="rect">
            <a:avLst/>
          </a:prstGeom>
          <a:noFill/>
        </p:spPr>
      </p:pic>
      <p:pic>
        <p:nvPicPr>
          <p:cNvPr id="1026" name="Picture 2" descr="D:\Школьная газета 2017-2018 год\file936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14356"/>
            <a:ext cx="7643866" cy="5429288"/>
          </a:xfrm>
          <a:prstGeom prst="rect">
            <a:avLst/>
          </a:prstGeom>
          <a:noFill/>
        </p:spPr>
      </p:pic>
      <p:pic>
        <p:nvPicPr>
          <p:cNvPr id="2051" name="Picture 3" descr="D:\Школьная газета 2017-2018 год\Картинки\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68887"/>
            <a:ext cx="928662" cy="1789113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57290" y="785794"/>
            <a:ext cx="6429375" cy="6762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Для  вас рады были стараться</a:t>
            </a:r>
            <a:r>
              <a:rPr lang="ru-RU" sz="2800" dirty="0" smtClean="0">
                <a:latin typeface="Times New Roman" pitchFamily="18" charset="0"/>
              </a:rPr>
              <a:t>	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800" b="1" i="1" dirty="0" smtClean="0">
                <a:solidFill>
                  <a:srgbClr val="CC3300"/>
                </a:solidFill>
              </a:rPr>
              <a:t>                 </a:t>
            </a:r>
            <a:endParaRPr lang="ru-RU" sz="2400" i="1" dirty="0" smtClean="0">
              <a:solidFill>
                <a:srgbClr val="CC3300"/>
              </a:solidFill>
              <a:latin typeface="Arial Black" pitchFamily="34" charset="0"/>
            </a:endParaRPr>
          </a:p>
        </p:txBody>
      </p:sp>
      <p:pic>
        <p:nvPicPr>
          <p:cNvPr id="6" name="Picture 14" descr="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643050"/>
            <a:ext cx="307181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читают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928670"/>
            <a:ext cx="10382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В школу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929454" y="1714488"/>
            <a:ext cx="122237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13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551951">
            <a:off x="881801" y="2795270"/>
            <a:ext cx="23050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Никитин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88" y="4500570"/>
            <a:ext cx="201612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3500430" y="3857628"/>
            <a:ext cx="457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lnSpc>
                <a:spcPct val="80000"/>
              </a:lnSpc>
              <a:spcBef>
                <a:spcPct val="20000"/>
              </a:spcBef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Учащиеся школы.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Редактор школьной газеты: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Павлова Светлана Ивановна</a:t>
            </a:r>
          </a:p>
        </p:txBody>
      </p:sp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928663" y="4929198"/>
            <a:ext cx="5500726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 адрес: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п.Жолымбет, ул.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Ауэзова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ГУ «Жолымбетская средняя школа №1»</a:t>
            </a:r>
          </a:p>
          <a:p>
            <a:pPr algn="r">
              <a:lnSpc>
                <a:spcPct val="80000"/>
              </a:lnSpc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тел. 87163127544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ьная газета 2017-2018 год\file936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071546"/>
            <a:ext cx="8572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исполнение программы модернизации общественного сознания на постоянной основе проводится обсуждение и разъяснение программы, охваченной в статье  Президента РК. Планомерная работа по реализации программы «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Туған жер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проводится учителями истории. Обновляются  музейные  экспозиции школьного музея боевой и трудовой Славы с учетом тематики «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жангыру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indent="355600"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Библиотекарь школы оформила тематическую книжную выставку ««Наш Президент Н.А. Назарбаев – лидер нации», проводятся интеллектуальные викторины о родном крае.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Среди учащихся 2 классов прошли классные часы «Доброта в нас и вокруг нас».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и задачи: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дать понятие о качествах личности, доброте и щедрости;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развивать стремление совершать добрые поступки;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воспитывать чуткое и внимательное отношение к окружающим людям;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 помощью игр, пословиц и заданий развивать творческий потенциал ребенка;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учить высказывать свои мысли, работать в группах.</a:t>
            </a:r>
          </a:p>
          <a:p>
            <a:pPr indent="355600"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учащихся 8 классов проведен специальный  урок  в контексте Программы  «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жанғыру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взгляд в будущее»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Поставленные цели: 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воспитание у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казахстанцев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чувства истинного патриотизма, который выражается в любви, гордости и преданности своему аулу, городу, краю, его истории, культуре, традициям и быту, нравственном долге перед Родиной;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возрождение интереса и уважения населения к традициям, истории и культуре своей земли;</a:t>
            </a:r>
          </a:p>
          <a:p>
            <a:pPr algn="just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ормирование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населения чувства ответственности за судьбу родного 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края,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страны 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путем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стимулировани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 к активной со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циальной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благотворительной и волонтерской деятельности, направленной на решение актуальных 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вопросов; 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ьная газета 2017-2018 год\file936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357298"/>
            <a:ext cx="86439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Поставленные задачи: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гармоничное развитие подрастающего поколения, основным ориентиром которых является сохранение национальных и нравственных ценностей;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воспитание конкурентоспособной, прагматичной, сильной, ответственной, творческой личности, патриота своей Родины;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сохранить и приумножить духовные и культурные ценности. </a:t>
            </a:r>
          </a:p>
          <a:p>
            <a:pPr indent="355600"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завершении урока проведено анкетирование «Уровень  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личностных качеств гражданина-патриота». Данная анкета из восьми основных блоков с суждениями, вопросами и незаконченными предложениями. На каждое из суждений или вопрос предложено несколько альтернативных вариантов ответов. </a:t>
            </a:r>
          </a:p>
          <a:p>
            <a:pPr indent="355600"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учащимися 10 – 11 классов был проведен интерактивный  урок «Взгляд в будущее: модернизация общественного сознания».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проведения мероприятия: 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-способствовать формированию знаний учащихся о настоящем и будущем положении нашего государства, также формирование у молодого поколения активной жизненной позиции, воспитание чувств патриотизма и любви к своей Родине, развивать познавательный интерес, расширить кругозор в области модернизации Казахстана.</a:t>
            </a:r>
          </a:p>
          <a:p>
            <a:pPr indent="355600"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Учителя  казахского, русского, английского языка с учащимися 9 классов написали творческие сочинения, эссе «История моего села». </a:t>
            </a:r>
          </a:p>
          <a:p>
            <a:pPr indent="355600" algn="just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заключении всех мерприятий, каждому присутвующему была представлена возможность высказать свое мнение в порядке работы «свободной трибуны»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определялись основные моменты и обозначались дальнейшие целевые задачи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1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570663" algn="l"/>
              </a:tabLst>
            </a:pPr>
            <a:endParaRPr lang="ru-RU" sz="1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ьная газета 2017-2018 год\file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1" y="-1142999"/>
            <a:ext cx="6857998" cy="9144000"/>
          </a:xfrm>
          <a:prstGeom prst="rect">
            <a:avLst/>
          </a:prstGeom>
          <a:noFill/>
        </p:spPr>
      </p:pic>
      <p:pic>
        <p:nvPicPr>
          <p:cNvPr id="1026" name="Picture 2" descr="D:\Школьная газета 2017-2018 год\file936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14356"/>
            <a:ext cx="7643866" cy="5429288"/>
          </a:xfrm>
          <a:prstGeom prst="rect">
            <a:avLst/>
          </a:prstGeom>
          <a:noFill/>
        </p:spPr>
      </p:pic>
      <p:pic>
        <p:nvPicPr>
          <p:cNvPr id="2051" name="Picture 3" descr="D:\Школьная газета 2017-2018 год\Картинки\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68887"/>
            <a:ext cx="928662" cy="1789113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14546" y="1142984"/>
            <a:ext cx="3286148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Фоторепортаж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Documents and Settings\Admin\Мои документы\Фотоархив\Фото 2017-2018 год\Рухани\SAM_905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714488"/>
            <a:ext cx="2524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Мои документы\Фотоархив\Фото 2017-2018 год\Рухани\SAM_906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1928802"/>
            <a:ext cx="2524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Мои документы\Фотоархив\Фото 2017-2018 год\Рухани\SAM_909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2357430"/>
            <a:ext cx="2524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Мои документы\Фотоархив\Фото 2017-2018 год\Рухани\SAM_906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3714752"/>
            <a:ext cx="2524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Мои документы\Фотоархив\Фото 2017-2018 год\Рухани\SAM_907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992" y="3929066"/>
            <a:ext cx="2524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:\Школьная газета 2017-2018 год\Картинки\1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43636" y="4500570"/>
            <a:ext cx="2131982" cy="1328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ьная газета 2017-2018 год\file936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500042"/>
            <a:ext cx="6572296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29 –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годовщина вывода войск из Афганистана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14282" y="1318022"/>
            <a:ext cx="857256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5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патриотизма, чувства гордости за героическое прошлое своего народа, своих родных и  близких.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809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Воспитание чувства гражданственности, гордости за исторические свершения нашего народа.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809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исторической памяти и преемственности поколений на основе углубления знаний.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Воспитание чувства благодарности и уважения к старшим поколениям.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творческих способностей детей, самостоятельности в поисках необходимой информации.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Администрацией школы был разработан и утвержден план мероприятий, приуроченных к 29 – ой годовщине вывода войск из Афганистана. Открытие и закрытие месячника было отмечено на торжественной общешкольной линейке, на которой вручались грамоты, дипломы учителям и учащимся школы.</a:t>
            </a:r>
          </a:p>
          <a:p>
            <a:pPr indent="355600"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 февраля - особенный день для ветеранов афганцев. В нашей школе  прошло торжественное мероприятие Афганская война «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үрегі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посвященное 29 годовщине вывода советских войск из Афганистана. Мы собрались в этот памятный день вспомнить и почтить память ушедших, а также выразить свое почтение и уважение оставшимся в живых воинам-интернационалистам. 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мероприятие были приглашены уважаемые ветераны Афганской войны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Ауезханов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Еркин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Усембаевич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Подкаура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Леонид Александрович,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Тубышев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Амангельды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Садуович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Салихов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Рашит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Саттехович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55600"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Аким нашего поселка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Ауезханов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Еркин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Усембаевич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который является и ветераном Афганской войны своей речью почтил память сослуживцев, отметил значимость мероприятия в деле патриотического воспитания молодежи. Директор  школы Мусина Г.К. поздравила и вручила нашим гостям ветеранам Афганской войны подарки.</a:t>
            </a:r>
          </a:p>
          <a:p>
            <a:pPr algn="just"/>
            <a:endParaRPr lang="ru-RU" sz="1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ьная газета 2017-2018 год\file936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142984"/>
            <a:ext cx="84296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Учителем НВП Лупул И.В. проводились мероприятия по ориентации на военные профессии, конкурс «Готов к защите Отечества», Соревнования по военно-прикладным видам спорта. 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Классными руководителями проведены мероприятия: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круглые  столы «Имею честь служить тебе, Казахстан»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конкурс литературных работ «Навечно овеянный славой мой род»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классные часы Уроки мужества «Страницы подвигов афганской войны»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-фестиваль патриотической песни на государственном языке, посвященный памяти погибших в Афганистане «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дискуссия «История пребывания советских войск на территории Афганистана»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цикл встреч с почетными гражданами поселка, «Великая страна Казахстан»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учащихся 10-11 классов проводились встречи с ветеранами труда, ветеранами тыла. Демонстрировались агитационные фильмы с целью выбора военной профессии.  Были проведены уроки мужества, выставка политической и художественной литературы о символах различных государств. 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Библиотекарем школы организованна выставка книг об афганской войне «Помним, гордимся и чтим». 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 школы и учащиеся всех классов приняли активное участие в подготовке и проведении мероприятий.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ьная газета 2017-2018 год\file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1" y="-1142999"/>
            <a:ext cx="6857998" cy="9144000"/>
          </a:xfrm>
          <a:prstGeom prst="rect">
            <a:avLst/>
          </a:prstGeom>
          <a:noFill/>
        </p:spPr>
      </p:pic>
      <p:pic>
        <p:nvPicPr>
          <p:cNvPr id="1026" name="Picture 2" descr="D:\Школьная газета 2017-2018 год\file936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14356"/>
            <a:ext cx="7643866" cy="5429288"/>
          </a:xfrm>
          <a:prstGeom prst="rect">
            <a:avLst/>
          </a:prstGeom>
          <a:noFill/>
        </p:spPr>
      </p:pic>
      <p:pic>
        <p:nvPicPr>
          <p:cNvPr id="2051" name="Picture 3" descr="D:\Школьная газета 2017-2018 год\Картинки\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68887"/>
            <a:ext cx="928662" cy="1789113"/>
          </a:xfrm>
          <a:prstGeom prst="rect">
            <a:avLst/>
          </a:prstGeom>
          <a:noFill/>
        </p:spPr>
      </p:pic>
      <p:pic>
        <p:nvPicPr>
          <p:cNvPr id="5" name="Рисунок 4" descr="http://sc0004.shortandy.akmoedu.kz/news/A7320633A88181BB/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1643050"/>
            <a:ext cx="2524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14546" y="1142984"/>
            <a:ext cx="3286148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Фоторепортаж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Documents and Settings\Admin\Мои документы\Фотоархив\Фото 2017-2018 год\Рухани\SAM_906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1857364"/>
            <a:ext cx="2524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Мои документы\Фотоархив\Фото 2017-2018 год\Рухани\SAM_912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2143116"/>
            <a:ext cx="2524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Мои документы\Фотоархив\Фото 2017-2018 год\Рухани\SAM_915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3714752"/>
            <a:ext cx="2524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\Мои документы\Фотоархив\Фото 2017-2018 год\Рухани\SAM_919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3857628"/>
            <a:ext cx="2524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День вывода войск из Афганистана - 15 февраля 2018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36" y="4000504"/>
            <a:ext cx="229266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ьная газета 2017-2018 год\file936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000364" y="500042"/>
            <a:ext cx="4143404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 – мейірімділік мекені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-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«Казахстан – территория доброты»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Рисунок 1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85794"/>
            <a:ext cx="2400300" cy="15811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2357430"/>
            <a:ext cx="84296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kk-KZ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привлечение внимания общественности к пропаганде и распространению идей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бескорыстного служения обществу, организация мероприятий, мотивирующих детей 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свершение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добрых дел для 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окружающих,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нуждающихся в помощи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заботливое отношение к природе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4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- привлечь внимание широкой общественности к необходимости воспитания в детях доброго заботливого отношения к окружающим;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- укрепить в казахстанском обществе престиж доброты и бескорыстного служения обществу;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развивать у детей чувство ответственности за себя, за окружающих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отвывчивости и сострадания.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Целевая группа: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Учащиеся младшего школьного возраста(1-4 классы).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Учащиеся среднего звена (5 - 8 классы). </a:t>
            </a:r>
          </a:p>
          <a:p>
            <a:pPr lvl="0" indent="355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Учащиеся старших классов (9-11 классы) Все начинается с добра. Говорят, что если есть в человеке доброта, человечность, чуткость, доброжелательность, значит, он как человек состоялся.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«Завтра будет поздно. Помогите сейчас!» - под этим призывом с 12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17  февраля в нашей школе прошли мероприятия: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среди учащихся 1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- 4 классов конкурс рассказов «О братьях наших меньших»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вечер отдыха «Семья вместе - душа на месте» для учащихся 7 – 8 классов.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Главное, чтобы добро крепло и набирало силу. А люди не забывали о том, что, помимо них, в мире есть несчастные и больные, которым очень нужна помощь. Добро делать никогда не поздно, ведь только добро спасет мир.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1357298"/>
            <a:ext cx="56435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«Доброта-это солнце, которое согревает душу человека. </a:t>
            </a:r>
            <a:endParaRPr lang="ru-RU" sz="14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хорошее в природе - от солнца, а все лучшее в жизни от человека»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 Пришвин.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2355</Words>
  <PresentationFormat>Экран (4:3)</PresentationFormat>
  <Paragraphs>224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38</cp:revision>
  <dcterms:modified xsi:type="dcterms:W3CDTF">2018-02-21T06:08:30Z</dcterms:modified>
</cp:coreProperties>
</file>